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303" r:id="rId3"/>
    <p:sldId id="277" r:id="rId4"/>
    <p:sldId id="312" r:id="rId5"/>
    <p:sldId id="278" r:id="rId6"/>
    <p:sldId id="279" r:id="rId7"/>
    <p:sldId id="296" r:id="rId8"/>
    <p:sldId id="304" r:id="rId9"/>
    <p:sldId id="309" r:id="rId10"/>
    <p:sldId id="316" r:id="rId11"/>
    <p:sldId id="317" r:id="rId12"/>
    <p:sldId id="318" r:id="rId13"/>
    <p:sldId id="313" r:id="rId14"/>
    <p:sldId id="297" r:id="rId15"/>
    <p:sldId id="307" r:id="rId16"/>
    <p:sldId id="314" r:id="rId17"/>
    <p:sldId id="315" r:id="rId18"/>
    <p:sldId id="299" r:id="rId19"/>
    <p:sldId id="298" r:id="rId20"/>
    <p:sldId id="26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5"/>
    <a:srgbClr val="FFB81C"/>
    <a:srgbClr val="71C5E9"/>
    <a:srgbClr val="004C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8482" autoAdjust="0"/>
  </p:normalViewPr>
  <p:slideViewPr>
    <p:cSldViewPr snapToGrid="0" snapToObjects="1">
      <p:cViewPr varScale="1">
        <p:scale>
          <a:sx n="69" d="100"/>
          <a:sy n="69" d="100"/>
        </p:scale>
        <p:origin x="564" y="32"/>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52" d="100"/>
          <a:sy n="52" d="100"/>
        </p:scale>
        <p:origin x="2680"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6999B7-A975-4C9B-B22B-FF297B333336}" type="datetimeFigureOut">
              <a:rPr lang="en-US" smtClean="0"/>
              <a:t>11/15/2023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6E0434-AEF2-4D3F-B6BE-2B0684F034F8}" type="slidenum">
              <a:rPr lang="en-US" smtClean="0"/>
              <a:t>‹#›</a:t>
            </a:fld>
            <a:endParaRPr lang="en-US" dirty="0"/>
          </a:p>
        </p:txBody>
      </p:sp>
    </p:spTree>
    <p:extLst>
      <p:ext uri="{BB962C8B-B14F-4D97-AF65-F5344CB8AC3E}">
        <p14:creationId xmlns:p14="http://schemas.microsoft.com/office/powerpoint/2010/main" val="1105171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E0434-AEF2-4D3F-B6BE-2B0684F034F8}" type="slidenum">
              <a:rPr lang="en-US" smtClean="0"/>
              <a:t>1</a:t>
            </a:fld>
            <a:endParaRPr lang="en-US" dirty="0"/>
          </a:p>
        </p:txBody>
      </p:sp>
    </p:spTree>
    <p:extLst>
      <p:ext uri="{BB962C8B-B14F-4D97-AF65-F5344CB8AC3E}">
        <p14:creationId xmlns:p14="http://schemas.microsoft.com/office/powerpoint/2010/main" val="229124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44CD94-363F-1C44-8D92-19D6D3CB9B06}" type="slidenum">
              <a:rPr lang="en-US" smtClean="0"/>
              <a:t>11</a:t>
            </a:fld>
            <a:endParaRPr lang="en-US"/>
          </a:p>
        </p:txBody>
      </p:sp>
    </p:spTree>
    <p:extLst>
      <p:ext uri="{BB962C8B-B14F-4D97-AF65-F5344CB8AC3E}">
        <p14:creationId xmlns:p14="http://schemas.microsoft.com/office/powerpoint/2010/main" val="3632314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would like to see all nations agree to refrain from anti-satellite weapons testing that creates debris</a:t>
            </a:r>
            <a:r>
              <a:rPr lang="en-US" dirty="0" smtClean="0"/>
              <a:t>,” Hicks </a:t>
            </a:r>
            <a:endParaRPr lang="en-US" dirty="0"/>
          </a:p>
        </p:txBody>
      </p:sp>
      <p:sp>
        <p:nvSpPr>
          <p:cNvPr id="4" name="Slide Number Placeholder 3"/>
          <p:cNvSpPr>
            <a:spLocks noGrp="1"/>
          </p:cNvSpPr>
          <p:nvPr>
            <p:ph type="sldNum" sz="quarter" idx="10"/>
          </p:nvPr>
        </p:nvSpPr>
        <p:spPr/>
        <p:txBody>
          <a:bodyPr/>
          <a:lstStyle/>
          <a:p>
            <a:fld id="{EB6E0434-AEF2-4D3F-B6BE-2B0684F034F8}" type="slidenum">
              <a:rPr lang="en-US" smtClean="0"/>
              <a:t>13</a:t>
            </a:fld>
            <a:endParaRPr lang="en-US"/>
          </a:p>
        </p:txBody>
      </p:sp>
    </p:spTree>
    <p:extLst>
      <p:ext uri="{BB962C8B-B14F-4D97-AF65-F5344CB8AC3E}">
        <p14:creationId xmlns:p14="http://schemas.microsoft.com/office/powerpoint/2010/main" val="1731237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E0434-AEF2-4D3F-B6BE-2B0684F034F8}" type="slidenum">
              <a:rPr lang="en-US" smtClean="0"/>
              <a:t>14</a:t>
            </a:fld>
            <a:endParaRPr lang="en-US" dirty="0"/>
          </a:p>
        </p:txBody>
      </p:sp>
    </p:spTree>
    <p:extLst>
      <p:ext uri="{BB962C8B-B14F-4D97-AF65-F5344CB8AC3E}">
        <p14:creationId xmlns:p14="http://schemas.microsoft.com/office/powerpoint/2010/main" val="1224319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Ppwt</a:t>
            </a:r>
            <a:r>
              <a:rPr lang="en-US" dirty="0" smtClean="0"/>
              <a:t>: </a:t>
            </a:r>
            <a:r>
              <a:rPr lang="en-US" dirty="0"/>
              <a:t>Draft Treaty on the Prevention of the Placement of Weapons in Outer Space, the Threat or Use of Force against Outer Space Objects (PPWT) </a:t>
            </a:r>
          </a:p>
        </p:txBody>
      </p:sp>
      <p:sp>
        <p:nvSpPr>
          <p:cNvPr id="4" name="Slide Number Placeholder 3"/>
          <p:cNvSpPr>
            <a:spLocks noGrp="1"/>
          </p:cNvSpPr>
          <p:nvPr>
            <p:ph type="sldNum" sz="quarter" idx="10"/>
          </p:nvPr>
        </p:nvSpPr>
        <p:spPr/>
        <p:txBody>
          <a:bodyPr/>
          <a:lstStyle/>
          <a:p>
            <a:fld id="{EB6E0434-AEF2-4D3F-B6BE-2B0684F034F8}" type="slidenum">
              <a:rPr lang="en-US" smtClean="0"/>
              <a:t>16</a:t>
            </a:fld>
            <a:endParaRPr lang="en-US"/>
          </a:p>
        </p:txBody>
      </p:sp>
    </p:spTree>
    <p:extLst>
      <p:ext uri="{BB962C8B-B14F-4D97-AF65-F5344CB8AC3E}">
        <p14:creationId xmlns:p14="http://schemas.microsoft.com/office/powerpoint/2010/main" val="2864251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Ppwt</a:t>
            </a:r>
            <a:r>
              <a:rPr lang="en-US" dirty="0" smtClean="0"/>
              <a:t>: </a:t>
            </a:r>
            <a:r>
              <a:rPr lang="en-US" dirty="0"/>
              <a:t>Draft Treaty on the Prevention of the Placement of Weapons in Outer Space, the Threat or Use of Force against Outer Space Objects (PPWT) </a:t>
            </a:r>
          </a:p>
        </p:txBody>
      </p:sp>
      <p:sp>
        <p:nvSpPr>
          <p:cNvPr id="4" name="Slide Number Placeholder 3"/>
          <p:cNvSpPr>
            <a:spLocks noGrp="1"/>
          </p:cNvSpPr>
          <p:nvPr>
            <p:ph type="sldNum" sz="quarter" idx="10"/>
          </p:nvPr>
        </p:nvSpPr>
        <p:spPr/>
        <p:txBody>
          <a:bodyPr/>
          <a:lstStyle/>
          <a:p>
            <a:fld id="{EB6E0434-AEF2-4D3F-B6BE-2B0684F034F8}" type="slidenum">
              <a:rPr lang="en-US" smtClean="0"/>
              <a:t>17</a:t>
            </a:fld>
            <a:endParaRPr lang="en-US"/>
          </a:p>
        </p:txBody>
      </p:sp>
    </p:spTree>
    <p:extLst>
      <p:ext uri="{BB962C8B-B14F-4D97-AF65-F5344CB8AC3E}">
        <p14:creationId xmlns:p14="http://schemas.microsoft.com/office/powerpoint/2010/main" val="1511155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E0434-AEF2-4D3F-B6BE-2B0684F034F8}" type="slidenum">
              <a:rPr lang="en-US" smtClean="0"/>
              <a:t>19</a:t>
            </a:fld>
            <a:endParaRPr lang="en-US" dirty="0"/>
          </a:p>
        </p:txBody>
      </p:sp>
    </p:spTree>
    <p:extLst>
      <p:ext uri="{BB962C8B-B14F-4D97-AF65-F5344CB8AC3E}">
        <p14:creationId xmlns:p14="http://schemas.microsoft.com/office/powerpoint/2010/main" val="2186549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E0434-AEF2-4D3F-B6BE-2B0684F034F8}" type="slidenum">
              <a:rPr lang="en-US" smtClean="0"/>
              <a:t>20</a:t>
            </a:fld>
            <a:endParaRPr lang="en-US" dirty="0"/>
          </a:p>
        </p:txBody>
      </p:sp>
    </p:spTree>
    <p:extLst>
      <p:ext uri="{BB962C8B-B14F-4D97-AF65-F5344CB8AC3E}">
        <p14:creationId xmlns:p14="http://schemas.microsoft.com/office/powerpoint/2010/main" val="3346850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E0434-AEF2-4D3F-B6BE-2B0684F034F8}" type="slidenum">
              <a:rPr lang="en-US" smtClean="0"/>
              <a:t>2</a:t>
            </a:fld>
            <a:endParaRPr lang="en-US" dirty="0"/>
          </a:p>
        </p:txBody>
      </p:sp>
    </p:spTree>
    <p:extLst>
      <p:ext uri="{BB962C8B-B14F-4D97-AF65-F5344CB8AC3E}">
        <p14:creationId xmlns:p14="http://schemas.microsoft.com/office/powerpoint/2010/main" val="3793530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E0434-AEF2-4D3F-B6BE-2B0684F034F8}" type="slidenum">
              <a:rPr lang="en-US" smtClean="0"/>
              <a:t>3</a:t>
            </a:fld>
            <a:endParaRPr lang="en-US" dirty="0"/>
          </a:p>
        </p:txBody>
      </p:sp>
    </p:spTree>
    <p:extLst>
      <p:ext uri="{BB962C8B-B14F-4D97-AF65-F5344CB8AC3E}">
        <p14:creationId xmlns:p14="http://schemas.microsoft.com/office/powerpoint/2010/main" val="1866490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E0434-AEF2-4D3F-B6BE-2B0684F034F8}" type="slidenum">
              <a:rPr lang="en-US" smtClean="0"/>
              <a:t>4</a:t>
            </a:fld>
            <a:endParaRPr lang="en-US" dirty="0"/>
          </a:p>
        </p:txBody>
      </p:sp>
    </p:spTree>
    <p:extLst>
      <p:ext uri="{BB962C8B-B14F-4D97-AF65-F5344CB8AC3E}">
        <p14:creationId xmlns:p14="http://schemas.microsoft.com/office/powerpoint/2010/main" val="3634726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E0434-AEF2-4D3F-B6BE-2B0684F034F8}" type="slidenum">
              <a:rPr lang="en-US" smtClean="0"/>
              <a:t>5</a:t>
            </a:fld>
            <a:endParaRPr lang="en-US" dirty="0"/>
          </a:p>
        </p:txBody>
      </p:sp>
    </p:spTree>
    <p:extLst>
      <p:ext uri="{BB962C8B-B14F-4D97-AF65-F5344CB8AC3E}">
        <p14:creationId xmlns:p14="http://schemas.microsoft.com/office/powerpoint/2010/main" val="1520116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E0434-AEF2-4D3F-B6BE-2B0684F034F8}" type="slidenum">
              <a:rPr lang="en-US" smtClean="0"/>
              <a:t>6</a:t>
            </a:fld>
            <a:endParaRPr lang="en-US" dirty="0"/>
          </a:p>
        </p:txBody>
      </p:sp>
    </p:spTree>
    <p:extLst>
      <p:ext uri="{BB962C8B-B14F-4D97-AF65-F5344CB8AC3E}">
        <p14:creationId xmlns:p14="http://schemas.microsoft.com/office/powerpoint/2010/main" val="2313326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E0434-AEF2-4D3F-B6BE-2B0684F034F8}" type="slidenum">
              <a:rPr lang="en-US" smtClean="0"/>
              <a:t>7</a:t>
            </a:fld>
            <a:endParaRPr lang="en-US" dirty="0"/>
          </a:p>
        </p:txBody>
      </p:sp>
    </p:spTree>
    <p:extLst>
      <p:ext uri="{BB962C8B-B14F-4D97-AF65-F5344CB8AC3E}">
        <p14:creationId xmlns:p14="http://schemas.microsoft.com/office/powerpoint/2010/main" val="4135386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E0434-AEF2-4D3F-B6BE-2B0684F034F8}" type="slidenum">
              <a:rPr lang="en-US" smtClean="0"/>
              <a:t>8</a:t>
            </a:fld>
            <a:endParaRPr lang="en-US" dirty="0"/>
          </a:p>
        </p:txBody>
      </p:sp>
    </p:spTree>
    <p:extLst>
      <p:ext uri="{BB962C8B-B14F-4D97-AF65-F5344CB8AC3E}">
        <p14:creationId xmlns:p14="http://schemas.microsoft.com/office/powerpoint/2010/main" val="1506127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would like to see all nations agree to refrain from anti-satellite weapons testing that creates debris</a:t>
            </a:r>
            <a:r>
              <a:rPr lang="en-US" dirty="0" smtClean="0"/>
              <a:t>,” Hicks </a:t>
            </a:r>
            <a:endParaRPr lang="en-US" dirty="0"/>
          </a:p>
        </p:txBody>
      </p:sp>
      <p:sp>
        <p:nvSpPr>
          <p:cNvPr id="4" name="Slide Number Placeholder 3"/>
          <p:cNvSpPr>
            <a:spLocks noGrp="1"/>
          </p:cNvSpPr>
          <p:nvPr>
            <p:ph type="sldNum" sz="quarter" idx="10"/>
          </p:nvPr>
        </p:nvSpPr>
        <p:spPr/>
        <p:txBody>
          <a:bodyPr/>
          <a:lstStyle/>
          <a:p>
            <a:fld id="{EB6E0434-AEF2-4D3F-B6BE-2B0684F034F8}" type="slidenum">
              <a:rPr lang="en-US" smtClean="0"/>
              <a:t>9</a:t>
            </a:fld>
            <a:endParaRPr lang="en-US"/>
          </a:p>
        </p:txBody>
      </p:sp>
    </p:spTree>
    <p:extLst>
      <p:ext uri="{BB962C8B-B14F-4D97-AF65-F5344CB8AC3E}">
        <p14:creationId xmlns:p14="http://schemas.microsoft.com/office/powerpoint/2010/main" val="2192498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032B6-E8DB-A748-B1C5-0CFB84D08C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FF5131E-C9BA-014E-91AC-482C7BE373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10E08D-C97E-5A40-8DE5-B17D4F10C2CB}"/>
              </a:ext>
            </a:extLst>
          </p:cNvPr>
          <p:cNvSpPr>
            <a:spLocks noGrp="1"/>
          </p:cNvSpPr>
          <p:nvPr>
            <p:ph type="dt" sz="half" idx="10"/>
          </p:nvPr>
        </p:nvSpPr>
        <p:spPr/>
        <p:txBody>
          <a:bodyPr/>
          <a:lstStyle/>
          <a:p>
            <a:fld id="{90042414-39B6-E34B-A08C-85E5C43B2816}" type="datetimeFigureOut">
              <a:rPr lang="en-US" smtClean="0"/>
              <a:t>11/15/2023</a:t>
            </a:fld>
            <a:endParaRPr lang="en-US" dirty="0"/>
          </a:p>
        </p:txBody>
      </p:sp>
      <p:sp>
        <p:nvSpPr>
          <p:cNvPr id="5" name="Footer Placeholder 4">
            <a:extLst>
              <a:ext uri="{FF2B5EF4-FFF2-40B4-BE49-F238E27FC236}">
                <a16:creationId xmlns:a16="http://schemas.microsoft.com/office/drawing/2014/main" id="{BD538415-7A04-444F-B676-17AAD275F0D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6AA1F54-24BB-9B47-86F0-B5C6DDE439DB}"/>
              </a:ext>
            </a:extLst>
          </p:cNvPr>
          <p:cNvSpPr>
            <a:spLocks noGrp="1"/>
          </p:cNvSpPr>
          <p:nvPr>
            <p:ph type="sldNum" sz="quarter" idx="12"/>
          </p:nvPr>
        </p:nvSpPr>
        <p:spPr/>
        <p:txBody>
          <a:bodyPr/>
          <a:lstStyle/>
          <a:p>
            <a:fld id="{05564394-B89C-7141-8034-172D1482B5DF}" type="slidenum">
              <a:rPr lang="en-US" smtClean="0"/>
              <a:t>‹#›</a:t>
            </a:fld>
            <a:endParaRPr lang="en-US" dirty="0"/>
          </a:p>
        </p:txBody>
      </p:sp>
    </p:spTree>
    <p:extLst>
      <p:ext uri="{BB962C8B-B14F-4D97-AF65-F5344CB8AC3E}">
        <p14:creationId xmlns:p14="http://schemas.microsoft.com/office/powerpoint/2010/main" val="2935817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ACAB4-8078-5D43-81F0-5BB293DCD9A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1C1EC2-20CC-9D4B-9FF4-14D1431996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49197E-CA07-6240-A953-2652A361077F}"/>
              </a:ext>
            </a:extLst>
          </p:cNvPr>
          <p:cNvSpPr>
            <a:spLocks noGrp="1"/>
          </p:cNvSpPr>
          <p:nvPr>
            <p:ph type="dt" sz="half" idx="10"/>
          </p:nvPr>
        </p:nvSpPr>
        <p:spPr/>
        <p:txBody>
          <a:bodyPr/>
          <a:lstStyle/>
          <a:p>
            <a:fld id="{90042414-39B6-E34B-A08C-85E5C43B2816}" type="datetimeFigureOut">
              <a:rPr lang="en-US" smtClean="0"/>
              <a:t>11/15/2023</a:t>
            </a:fld>
            <a:endParaRPr lang="en-US" dirty="0"/>
          </a:p>
        </p:txBody>
      </p:sp>
      <p:sp>
        <p:nvSpPr>
          <p:cNvPr id="5" name="Footer Placeholder 4">
            <a:extLst>
              <a:ext uri="{FF2B5EF4-FFF2-40B4-BE49-F238E27FC236}">
                <a16:creationId xmlns:a16="http://schemas.microsoft.com/office/drawing/2014/main" id="{5C344A2A-DC6A-8843-B2FD-E99BAED88B6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2D946E-8336-2940-B25B-208098656547}"/>
              </a:ext>
            </a:extLst>
          </p:cNvPr>
          <p:cNvSpPr>
            <a:spLocks noGrp="1"/>
          </p:cNvSpPr>
          <p:nvPr>
            <p:ph type="sldNum" sz="quarter" idx="12"/>
          </p:nvPr>
        </p:nvSpPr>
        <p:spPr/>
        <p:txBody>
          <a:bodyPr/>
          <a:lstStyle/>
          <a:p>
            <a:fld id="{05564394-B89C-7141-8034-172D1482B5DF}" type="slidenum">
              <a:rPr lang="en-US" smtClean="0"/>
              <a:t>‹#›</a:t>
            </a:fld>
            <a:endParaRPr lang="en-US" dirty="0"/>
          </a:p>
        </p:txBody>
      </p:sp>
    </p:spTree>
    <p:extLst>
      <p:ext uri="{BB962C8B-B14F-4D97-AF65-F5344CB8AC3E}">
        <p14:creationId xmlns:p14="http://schemas.microsoft.com/office/powerpoint/2010/main" val="2128574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815F00-9143-8543-A04C-A92DB5AF31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75A0D8-108E-604C-9EB3-7D504418C1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4154E5-A033-B047-913D-546CCD84F8B0}"/>
              </a:ext>
            </a:extLst>
          </p:cNvPr>
          <p:cNvSpPr>
            <a:spLocks noGrp="1"/>
          </p:cNvSpPr>
          <p:nvPr>
            <p:ph type="dt" sz="half" idx="10"/>
          </p:nvPr>
        </p:nvSpPr>
        <p:spPr/>
        <p:txBody>
          <a:bodyPr/>
          <a:lstStyle/>
          <a:p>
            <a:fld id="{90042414-39B6-E34B-A08C-85E5C43B2816}" type="datetimeFigureOut">
              <a:rPr lang="en-US" smtClean="0"/>
              <a:t>11/15/2023</a:t>
            </a:fld>
            <a:endParaRPr lang="en-US" dirty="0"/>
          </a:p>
        </p:txBody>
      </p:sp>
      <p:sp>
        <p:nvSpPr>
          <p:cNvPr id="5" name="Footer Placeholder 4">
            <a:extLst>
              <a:ext uri="{FF2B5EF4-FFF2-40B4-BE49-F238E27FC236}">
                <a16:creationId xmlns:a16="http://schemas.microsoft.com/office/drawing/2014/main" id="{DD9A2F67-3E44-8943-8093-3B7D13C486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147B4B0-02E6-0146-833D-B27D2B3FD698}"/>
              </a:ext>
            </a:extLst>
          </p:cNvPr>
          <p:cNvSpPr>
            <a:spLocks noGrp="1"/>
          </p:cNvSpPr>
          <p:nvPr>
            <p:ph type="sldNum" sz="quarter" idx="12"/>
          </p:nvPr>
        </p:nvSpPr>
        <p:spPr/>
        <p:txBody>
          <a:bodyPr/>
          <a:lstStyle/>
          <a:p>
            <a:fld id="{05564394-B89C-7141-8034-172D1482B5DF}" type="slidenum">
              <a:rPr lang="en-US" smtClean="0"/>
              <a:t>‹#›</a:t>
            </a:fld>
            <a:endParaRPr lang="en-US" dirty="0"/>
          </a:p>
        </p:txBody>
      </p:sp>
    </p:spTree>
    <p:extLst>
      <p:ext uri="{BB962C8B-B14F-4D97-AF65-F5344CB8AC3E}">
        <p14:creationId xmlns:p14="http://schemas.microsoft.com/office/powerpoint/2010/main" val="1138117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221A2-72A0-F149-9DFA-348001613F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7CAD83-0540-4C46-9612-726BDCB91C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E1485F-FE85-004A-AC9B-8FD47DF5CD27}"/>
              </a:ext>
            </a:extLst>
          </p:cNvPr>
          <p:cNvSpPr>
            <a:spLocks noGrp="1"/>
          </p:cNvSpPr>
          <p:nvPr>
            <p:ph type="dt" sz="half" idx="10"/>
          </p:nvPr>
        </p:nvSpPr>
        <p:spPr/>
        <p:txBody>
          <a:bodyPr/>
          <a:lstStyle/>
          <a:p>
            <a:fld id="{90042414-39B6-E34B-A08C-85E5C43B2816}" type="datetimeFigureOut">
              <a:rPr lang="en-US" smtClean="0"/>
              <a:t>11/15/2023</a:t>
            </a:fld>
            <a:endParaRPr lang="en-US" dirty="0"/>
          </a:p>
        </p:txBody>
      </p:sp>
      <p:sp>
        <p:nvSpPr>
          <p:cNvPr id="5" name="Footer Placeholder 4">
            <a:extLst>
              <a:ext uri="{FF2B5EF4-FFF2-40B4-BE49-F238E27FC236}">
                <a16:creationId xmlns:a16="http://schemas.microsoft.com/office/drawing/2014/main" id="{EBA998AB-8A2F-CA42-9FB1-1F5904B7233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9DDB6EF-065A-EA4A-9CDC-F36A3B9E1629}"/>
              </a:ext>
            </a:extLst>
          </p:cNvPr>
          <p:cNvSpPr>
            <a:spLocks noGrp="1"/>
          </p:cNvSpPr>
          <p:nvPr>
            <p:ph type="sldNum" sz="quarter" idx="12"/>
          </p:nvPr>
        </p:nvSpPr>
        <p:spPr/>
        <p:txBody>
          <a:bodyPr/>
          <a:lstStyle/>
          <a:p>
            <a:fld id="{05564394-B89C-7141-8034-172D1482B5DF}" type="slidenum">
              <a:rPr lang="en-US" smtClean="0"/>
              <a:t>‹#›</a:t>
            </a:fld>
            <a:endParaRPr lang="en-US" dirty="0"/>
          </a:p>
        </p:txBody>
      </p:sp>
    </p:spTree>
    <p:extLst>
      <p:ext uri="{BB962C8B-B14F-4D97-AF65-F5344CB8AC3E}">
        <p14:creationId xmlns:p14="http://schemas.microsoft.com/office/powerpoint/2010/main" val="2337483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344C4-BB0C-9143-AB90-5EB508A00E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39065B-51DD-1F44-AED3-0E60FF0456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5D01AD-38B4-DF4D-B84B-3F6F6F61E02A}"/>
              </a:ext>
            </a:extLst>
          </p:cNvPr>
          <p:cNvSpPr>
            <a:spLocks noGrp="1"/>
          </p:cNvSpPr>
          <p:nvPr>
            <p:ph type="dt" sz="half" idx="10"/>
          </p:nvPr>
        </p:nvSpPr>
        <p:spPr/>
        <p:txBody>
          <a:bodyPr/>
          <a:lstStyle/>
          <a:p>
            <a:fld id="{90042414-39B6-E34B-A08C-85E5C43B2816}" type="datetimeFigureOut">
              <a:rPr lang="en-US" smtClean="0"/>
              <a:t>11/15/2023</a:t>
            </a:fld>
            <a:endParaRPr lang="en-US" dirty="0"/>
          </a:p>
        </p:txBody>
      </p:sp>
      <p:sp>
        <p:nvSpPr>
          <p:cNvPr id="5" name="Footer Placeholder 4">
            <a:extLst>
              <a:ext uri="{FF2B5EF4-FFF2-40B4-BE49-F238E27FC236}">
                <a16:creationId xmlns:a16="http://schemas.microsoft.com/office/drawing/2014/main" id="{D6C66EC4-7430-B346-93D7-86AFB1D321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7CEBE05-99DD-4042-AD29-0FA5E4BB5B80}"/>
              </a:ext>
            </a:extLst>
          </p:cNvPr>
          <p:cNvSpPr>
            <a:spLocks noGrp="1"/>
          </p:cNvSpPr>
          <p:nvPr>
            <p:ph type="sldNum" sz="quarter" idx="12"/>
          </p:nvPr>
        </p:nvSpPr>
        <p:spPr/>
        <p:txBody>
          <a:bodyPr/>
          <a:lstStyle/>
          <a:p>
            <a:fld id="{05564394-B89C-7141-8034-172D1482B5DF}" type="slidenum">
              <a:rPr lang="en-US" smtClean="0"/>
              <a:t>‹#›</a:t>
            </a:fld>
            <a:endParaRPr lang="en-US" dirty="0"/>
          </a:p>
        </p:txBody>
      </p:sp>
    </p:spTree>
    <p:extLst>
      <p:ext uri="{BB962C8B-B14F-4D97-AF65-F5344CB8AC3E}">
        <p14:creationId xmlns:p14="http://schemas.microsoft.com/office/powerpoint/2010/main" val="404867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F113A-B64A-E646-8838-F547932D71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40FA00-73FE-3F4B-A3AD-2645E2A81F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81EF7C-006E-0E42-BDA0-D0F1C142CD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233781-55AA-0D42-A869-4684D8160B7D}"/>
              </a:ext>
            </a:extLst>
          </p:cNvPr>
          <p:cNvSpPr>
            <a:spLocks noGrp="1"/>
          </p:cNvSpPr>
          <p:nvPr>
            <p:ph type="dt" sz="half" idx="10"/>
          </p:nvPr>
        </p:nvSpPr>
        <p:spPr/>
        <p:txBody>
          <a:bodyPr/>
          <a:lstStyle/>
          <a:p>
            <a:fld id="{90042414-39B6-E34B-A08C-85E5C43B2816}" type="datetimeFigureOut">
              <a:rPr lang="en-US" smtClean="0"/>
              <a:t>11/15/2023</a:t>
            </a:fld>
            <a:endParaRPr lang="en-US" dirty="0"/>
          </a:p>
        </p:txBody>
      </p:sp>
      <p:sp>
        <p:nvSpPr>
          <p:cNvPr id="6" name="Footer Placeholder 5">
            <a:extLst>
              <a:ext uri="{FF2B5EF4-FFF2-40B4-BE49-F238E27FC236}">
                <a16:creationId xmlns:a16="http://schemas.microsoft.com/office/drawing/2014/main" id="{711346D0-5C4B-EF4F-B20D-10414DAC0E8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D047442-FB68-B342-9026-47D69164FC5C}"/>
              </a:ext>
            </a:extLst>
          </p:cNvPr>
          <p:cNvSpPr>
            <a:spLocks noGrp="1"/>
          </p:cNvSpPr>
          <p:nvPr>
            <p:ph type="sldNum" sz="quarter" idx="12"/>
          </p:nvPr>
        </p:nvSpPr>
        <p:spPr/>
        <p:txBody>
          <a:bodyPr/>
          <a:lstStyle/>
          <a:p>
            <a:fld id="{05564394-B89C-7141-8034-172D1482B5DF}" type="slidenum">
              <a:rPr lang="en-US" smtClean="0"/>
              <a:t>‹#›</a:t>
            </a:fld>
            <a:endParaRPr lang="en-US" dirty="0"/>
          </a:p>
        </p:txBody>
      </p:sp>
    </p:spTree>
    <p:extLst>
      <p:ext uri="{BB962C8B-B14F-4D97-AF65-F5344CB8AC3E}">
        <p14:creationId xmlns:p14="http://schemas.microsoft.com/office/powerpoint/2010/main" val="4014775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363A4-0E12-174C-AD18-6FE615C5614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F1E148-4389-124A-B0D1-39CCC209EF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C689FD-509F-F840-AD8B-BE31C42994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D56276-21E2-454D-9F9C-1469EDCC48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427230-1496-D94D-A5A9-BF360E46D9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B3764B-DB53-DA46-A80F-D3A9D836C635}"/>
              </a:ext>
            </a:extLst>
          </p:cNvPr>
          <p:cNvSpPr>
            <a:spLocks noGrp="1"/>
          </p:cNvSpPr>
          <p:nvPr>
            <p:ph type="dt" sz="half" idx="10"/>
          </p:nvPr>
        </p:nvSpPr>
        <p:spPr/>
        <p:txBody>
          <a:bodyPr/>
          <a:lstStyle/>
          <a:p>
            <a:fld id="{90042414-39B6-E34B-A08C-85E5C43B2816}" type="datetimeFigureOut">
              <a:rPr lang="en-US" smtClean="0"/>
              <a:t>11/15/2023</a:t>
            </a:fld>
            <a:endParaRPr lang="en-US" dirty="0"/>
          </a:p>
        </p:txBody>
      </p:sp>
      <p:sp>
        <p:nvSpPr>
          <p:cNvPr id="8" name="Footer Placeholder 7">
            <a:extLst>
              <a:ext uri="{FF2B5EF4-FFF2-40B4-BE49-F238E27FC236}">
                <a16:creationId xmlns:a16="http://schemas.microsoft.com/office/drawing/2014/main" id="{ED823AF5-BBB6-FD4B-8000-38EC30A7345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5B211D1-F409-9D46-A08C-604DCC53F909}"/>
              </a:ext>
            </a:extLst>
          </p:cNvPr>
          <p:cNvSpPr>
            <a:spLocks noGrp="1"/>
          </p:cNvSpPr>
          <p:nvPr>
            <p:ph type="sldNum" sz="quarter" idx="12"/>
          </p:nvPr>
        </p:nvSpPr>
        <p:spPr/>
        <p:txBody>
          <a:bodyPr/>
          <a:lstStyle/>
          <a:p>
            <a:fld id="{05564394-B89C-7141-8034-172D1482B5DF}" type="slidenum">
              <a:rPr lang="en-US" smtClean="0"/>
              <a:t>‹#›</a:t>
            </a:fld>
            <a:endParaRPr lang="en-US" dirty="0"/>
          </a:p>
        </p:txBody>
      </p:sp>
    </p:spTree>
    <p:extLst>
      <p:ext uri="{BB962C8B-B14F-4D97-AF65-F5344CB8AC3E}">
        <p14:creationId xmlns:p14="http://schemas.microsoft.com/office/powerpoint/2010/main" val="1120094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D6054-6D89-B64C-8DB7-19BA06488B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9EE8C6-7130-A74E-A5EF-ADEDF1F1DF5A}"/>
              </a:ext>
            </a:extLst>
          </p:cNvPr>
          <p:cNvSpPr>
            <a:spLocks noGrp="1"/>
          </p:cNvSpPr>
          <p:nvPr>
            <p:ph type="dt" sz="half" idx="10"/>
          </p:nvPr>
        </p:nvSpPr>
        <p:spPr/>
        <p:txBody>
          <a:bodyPr/>
          <a:lstStyle/>
          <a:p>
            <a:fld id="{90042414-39B6-E34B-A08C-85E5C43B2816}" type="datetimeFigureOut">
              <a:rPr lang="en-US" smtClean="0"/>
              <a:t>11/15/2023</a:t>
            </a:fld>
            <a:endParaRPr lang="en-US" dirty="0"/>
          </a:p>
        </p:txBody>
      </p:sp>
      <p:sp>
        <p:nvSpPr>
          <p:cNvPr id="4" name="Footer Placeholder 3">
            <a:extLst>
              <a:ext uri="{FF2B5EF4-FFF2-40B4-BE49-F238E27FC236}">
                <a16:creationId xmlns:a16="http://schemas.microsoft.com/office/drawing/2014/main" id="{B9F1D03A-50C2-2144-BA09-761153DFC0A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2EE80FB-7F02-A046-BDC8-5D86FD65A10A}"/>
              </a:ext>
            </a:extLst>
          </p:cNvPr>
          <p:cNvSpPr>
            <a:spLocks noGrp="1"/>
          </p:cNvSpPr>
          <p:nvPr>
            <p:ph type="sldNum" sz="quarter" idx="12"/>
          </p:nvPr>
        </p:nvSpPr>
        <p:spPr/>
        <p:txBody>
          <a:bodyPr/>
          <a:lstStyle/>
          <a:p>
            <a:fld id="{05564394-B89C-7141-8034-172D1482B5DF}" type="slidenum">
              <a:rPr lang="en-US" smtClean="0"/>
              <a:t>‹#›</a:t>
            </a:fld>
            <a:endParaRPr lang="en-US" dirty="0"/>
          </a:p>
        </p:txBody>
      </p:sp>
    </p:spTree>
    <p:extLst>
      <p:ext uri="{BB962C8B-B14F-4D97-AF65-F5344CB8AC3E}">
        <p14:creationId xmlns:p14="http://schemas.microsoft.com/office/powerpoint/2010/main" val="788404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C99259-CAFC-9640-A833-2F845151DC80}"/>
              </a:ext>
            </a:extLst>
          </p:cNvPr>
          <p:cNvSpPr>
            <a:spLocks noGrp="1"/>
          </p:cNvSpPr>
          <p:nvPr>
            <p:ph type="dt" sz="half" idx="10"/>
          </p:nvPr>
        </p:nvSpPr>
        <p:spPr/>
        <p:txBody>
          <a:bodyPr/>
          <a:lstStyle/>
          <a:p>
            <a:fld id="{90042414-39B6-E34B-A08C-85E5C43B2816}" type="datetimeFigureOut">
              <a:rPr lang="en-US" smtClean="0"/>
              <a:t>11/15/2023</a:t>
            </a:fld>
            <a:endParaRPr lang="en-US" dirty="0"/>
          </a:p>
        </p:txBody>
      </p:sp>
      <p:sp>
        <p:nvSpPr>
          <p:cNvPr id="3" name="Footer Placeholder 2">
            <a:extLst>
              <a:ext uri="{FF2B5EF4-FFF2-40B4-BE49-F238E27FC236}">
                <a16:creationId xmlns:a16="http://schemas.microsoft.com/office/drawing/2014/main" id="{E42A5EDE-F247-0A45-873C-98B2B86C45C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68CF3E1-4E71-2347-B0C7-1AC6966FF9BB}"/>
              </a:ext>
            </a:extLst>
          </p:cNvPr>
          <p:cNvSpPr>
            <a:spLocks noGrp="1"/>
          </p:cNvSpPr>
          <p:nvPr>
            <p:ph type="sldNum" sz="quarter" idx="12"/>
          </p:nvPr>
        </p:nvSpPr>
        <p:spPr/>
        <p:txBody>
          <a:bodyPr/>
          <a:lstStyle/>
          <a:p>
            <a:fld id="{05564394-B89C-7141-8034-172D1482B5DF}" type="slidenum">
              <a:rPr lang="en-US" smtClean="0"/>
              <a:t>‹#›</a:t>
            </a:fld>
            <a:endParaRPr lang="en-US" dirty="0"/>
          </a:p>
        </p:txBody>
      </p:sp>
    </p:spTree>
    <p:extLst>
      <p:ext uri="{BB962C8B-B14F-4D97-AF65-F5344CB8AC3E}">
        <p14:creationId xmlns:p14="http://schemas.microsoft.com/office/powerpoint/2010/main" val="378216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33CC2-E69E-0F49-9362-A6A7A21C3F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36B96F7-5DE7-BE4A-AD2C-AD83D4E6B9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00BF13-A6FD-134E-872E-5983B96465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5DA427-EF3F-E34B-89F9-D3ACAE903ABB}"/>
              </a:ext>
            </a:extLst>
          </p:cNvPr>
          <p:cNvSpPr>
            <a:spLocks noGrp="1"/>
          </p:cNvSpPr>
          <p:nvPr>
            <p:ph type="dt" sz="half" idx="10"/>
          </p:nvPr>
        </p:nvSpPr>
        <p:spPr/>
        <p:txBody>
          <a:bodyPr/>
          <a:lstStyle/>
          <a:p>
            <a:fld id="{90042414-39B6-E34B-A08C-85E5C43B2816}" type="datetimeFigureOut">
              <a:rPr lang="en-US" smtClean="0"/>
              <a:t>11/15/2023</a:t>
            </a:fld>
            <a:endParaRPr lang="en-US" dirty="0"/>
          </a:p>
        </p:txBody>
      </p:sp>
      <p:sp>
        <p:nvSpPr>
          <p:cNvPr id="6" name="Footer Placeholder 5">
            <a:extLst>
              <a:ext uri="{FF2B5EF4-FFF2-40B4-BE49-F238E27FC236}">
                <a16:creationId xmlns:a16="http://schemas.microsoft.com/office/drawing/2014/main" id="{24EACCD9-96EC-984F-9695-81A3D4665DE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5197440-4980-7C41-901B-5F0FBF9F75C3}"/>
              </a:ext>
            </a:extLst>
          </p:cNvPr>
          <p:cNvSpPr>
            <a:spLocks noGrp="1"/>
          </p:cNvSpPr>
          <p:nvPr>
            <p:ph type="sldNum" sz="quarter" idx="12"/>
          </p:nvPr>
        </p:nvSpPr>
        <p:spPr/>
        <p:txBody>
          <a:bodyPr/>
          <a:lstStyle/>
          <a:p>
            <a:fld id="{05564394-B89C-7141-8034-172D1482B5DF}" type="slidenum">
              <a:rPr lang="en-US" smtClean="0"/>
              <a:t>‹#›</a:t>
            </a:fld>
            <a:endParaRPr lang="en-US" dirty="0"/>
          </a:p>
        </p:txBody>
      </p:sp>
    </p:spTree>
    <p:extLst>
      <p:ext uri="{BB962C8B-B14F-4D97-AF65-F5344CB8AC3E}">
        <p14:creationId xmlns:p14="http://schemas.microsoft.com/office/powerpoint/2010/main" val="158432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7BC21-9B37-CE43-AD15-0867BEEDB1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CA09D5-C296-2D40-8DD2-9BCE1D7C5A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FBD9A98-C132-1A4A-8F48-87F671CA2C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C04D35-8C8F-6742-96E0-6785DDD3C7A1}"/>
              </a:ext>
            </a:extLst>
          </p:cNvPr>
          <p:cNvSpPr>
            <a:spLocks noGrp="1"/>
          </p:cNvSpPr>
          <p:nvPr>
            <p:ph type="dt" sz="half" idx="10"/>
          </p:nvPr>
        </p:nvSpPr>
        <p:spPr/>
        <p:txBody>
          <a:bodyPr/>
          <a:lstStyle/>
          <a:p>
            <a:fld id="{90042414-39B6-E34B-A08C-85E5C43B2816}" type="datetimeFigureOut">
              <a:rPr lang="en-US" smtClean="0"/>
              <a:t>11/15/2023</a:t>
            </a:fld>
            <a:endParaRPr lang="en-US" dirty="0"/>
          </a:p>
        </p:txBody>
      </p:sp>
      <p:sp>
        <p:nvSpPr>
          <p:cNvPr id="6" name="Footer Placeholder 5">
            <a:extLst>
              <a:ext uri="{FF2B5EF4-FFF2-40B4-BE49-F238E27FC236}">
                <a16:creationId xmlns:a16="http://schemas.microsoft.com/office/drawing/2014/main" id="{403944D6-FF3E-B044-B573-2AD5567312D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B94CBC3-6AF4-D448-9302-58C38C5260AC}"/>
              </a:ext>
            </a:extLst>
          </p:cNvPr>
          <p:cNvSpPr>
            <a:spLocks noGrp="1"/>
          </p:cNvSpPr>
          <p:nvPr>
            <p:ph type="sldNum" sz="quarter" idx="12"/>
          </p:nvPr>
        </p:nvSpPr>
        <p:spPr/>
        <p:txBody>
          <a:bodyPr/>
          <a:lstStyle/>
          <a:p>
            <a:fld id="{05564394-B89C-7141-8034-172D1482B5DF}" type="slidenum">
              <a:rPr lang="en-US" smtClean="0"/>
              <a:t>‹#›</a:t>
            </a:fld>
            <a:endParaRPr lang="en-US" dirty="0"/>
          </a:p>
        </p:txBody>
      </p:sp>
    </p:spTree>
    <p:extLst>
      <p:ext uri="{BB962C8B-B14F-4D97-AF65-F5344CB8AC3E}">
        <p14:creationId xmlns:p14="http://schemas.microsoft.com/office/powerpoint/2010/main" val="2278077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7EEDB5-B490-D24C-AED0-45B362CA14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6639F9-D1B4-B549-A01A-FB1F532097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4F3CCA-9D92-7043-99AC-D2D68EB55D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042414-39B6-E34B-A08C-85E5C43B2816}" type="datetimeFigureOut">
              <a:rPr lang="en-US" smtClean="0"/>
              <a:t>11/15/2023</a:t>
            </a:fld>
            <a:endParaRPr lang="en-US" dirty="0"/>
          </a:p>
        </p:txBody>
      </p:sp>
      <p:sp>
        <p:nvSpPr>
          <p:cNvPr id="5" name="Footer Placeholder 4">
            <a:extLst>
              <a:ext uri="{FF2B5EF4-FFF2-40B4-BE49-F238E27FC236}">
                <a16:creationId xmlns:a16="http://schemas.microsoft.com/office/drawing/2014/main" id="{9AE3E83B-4EDE-8E43-9CAC-EED310AB69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F365BE7-3C25-284F-806E-0A579BCC83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564394-B89C-7141-8034-172D1482B5DF}" type="slidenum">
              <a:rPr lang="en-US" smtClean="0"/>
              <a:t>‹#›</a:t>
            </a:fld>
            <a:endParaRPr lang="en-US" dirty="0"/>
          </a:p>
        </p:txBody>
      </p:sp>
    </p:spTree>
    <p:extLst>
      <p:ext uri="{BB962C8B-B14F-4D97-AF65-F5344CB8AC3E}">
        <p14:creationId xmlns:p14="http://schemas.microsoft.com/office/powerpoint/2010/main" val="229531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vsamson@swfound.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outdoor, water sport&#10;&#10;Description automatically generated">
            <a:extLst>
              <a:ext uri="{FF2B5EF4-FFF2-40B4-BE49-F238E27FC236}">
                <a16:creationId xmlns:a16="http://schemas.microsoft.com/office/drawing/2014/main" id="{9C09A42E-67D6-C547-ADA0-21D2DA60EECE}"/>
              </a:ext>
            </a:extLst>
          </p:cNvPr>
          <p:cNvPicPr>
            <a:picLocks noChangeAspect="1"/>
          </p:cNvPicPr>
          <p:nvPr/>
        </p:nvPicPr>
        <p:blipFill>
          <a:blip r:embed="rId3"/>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CDB9BE7-6926-B741-A932-099BC4B683A8}"/>
              </a:ext>
            </a:extLst>
          </p:cNvPr>
          <p:cNvSpPr>
            <a:spLocks noGrp="1"/>
          </p:cNvSpPr>
          <p:nvPr>
            <p:ph type="subTitle" idx="1"/>
          </p:nvPr>
        </p:nvSpPr>
        <p:spPr>
          <a:xfrm>
            <a:off x="0" y="785091"/>
            <a:ext cx="12192000" cy="4368799"/>
          </a:xfrm>
        </p:spPr>
        <p:txBody>
          <a:bodyPr>
            <a:normAutofit fontScale="47500" lnSpcReduction="20000"/>
          </a:bodyPr>
          <a:lstStyle/>
          <a:p>
            <a:r>
              <a:rPr lang="en-US" sz="9600" b="1" dirty="0" smtClean="0">
                <a:solidFill>
                  <a:schemeClr val="bg1"/>
                </a:solidFill>
                <a:latin typeface="Noto Sans" panose="020B0502040504020204" pitchFamily="34" charset="0"/>
                <a:ea typeface="Noto Sans" panose="020B0502040504020204" pitchFamily="34" charset="0"/>
              </a:rPr>
              <a:t>An Assessment of </a:t>
            </a:r>
            <a:endParaRPr lang="en-US" sz="9600" b="1" dirty="0" smtClean="0">
              <a:solidFill>
                <a:schemeClr val="bg1"/>
              </a:solidFill>
              <a:latin typeface="Noto Sans" panose="020B0502040504020204" pitchFamily="34" charset="0"/>
              <a:ea typeface="Noto Sans" panose="020B0502040504020204" pitchFamily="34" charset="0"/>
            </a:endParaRPr>
          </a:p>
          <a:p>
            <a:r>
              <a:rPr lang="en-US" sz="9600" b="1" dirty="0" smtClean="0">
                <a:solidFill>
                  <a:schemeClr val="bg1"/>
                </a:solidFill>
                <a:latin typeface="Noto Sans" panose="020B0502040504020204" pitchFamily="34" charset="0"/>
                <a:ea typeface="Noto Sans" panose="020B0502040504020204" pitchFamily="34" charset="0"/>
              </a:rPr>
              <a:t>Risks </a:t>
            </a:r>
            <a:r>
              <a:rPr lang="en-US" sz="9600" b="1" dirty="0" smtClean="0">
                <a:solidFill>
                  <a:schemeClr val="bg1"/>
                </a:solidFill>
                <a:latin typeface="Noto Sans" panose="020B0502040504020204" pitchFamily="34" charset="0"/>
                <a:ea typeface="Noto Sans" panose="020B0502040504020204" pitchFamily="34" charset="0"/>
              </a:rPr>
              <a:t>and Threats </a:t>
            </a:r>
          </a:p>
          <a:p>
            <a:r>
              <a:rPr lang="en-US" sz="9600" b="1" dirty="0" smtClean="0">
                <a:solidFill>
                  <a:schemeClr val="bg1"/>
                </a:solidFill>
                <a:latin typeface="Noto Sans" panose="020B0502040504020204" pitchFamily="34" charset="0"/>
                <a:ea typeface="Noto Sans" panose="020B0502040504020204" pitchFamily="34" charset="0"/>
              </a:rPr>
              <a:t>to the Space </a:t>
            </a:r>
            <a:r>
              <a:rPr lang="en-US" sz="9600" b="1" dirty="0" smtClean="0">
                <a:solidFill>
                  <a:schemeClr val="bg1"/>
                </a:solidFill>
                <a:latin typeface="Noto Sans" panose="020B0502040504020204" pitchFamily="34" charset="0"/>
                <a:ea typeface="Noto Sans" panose="020B0502040504020204" pitchFamily="34" charset="0"/>
              </a:rPr>
              <a:t>Environment</a:t>
            </a:r>
            <a:endParaRPr lang="en-US" sz="9600" dirty="0">
              <a:latin typeface="Noto Sans" panose="020B0502040504020204" pitchFamily="34" charset="0"/>
              <a:ea typeface="Noto Sans" panose="020B0502040504020204" pitchFamily="34" charset="0"/>
            </a:endParaRPr>
          </a:p>
          <a:p>
            <a:endParaRPr lang="en-US" sz="4800" b="1" dirty="0">
              <a:solidFill>
                <a:schemeClr val="bg1"/>
              </a:solidFill>
              <a:latin typeface="Noto Sans SemBd" panose="020B0502040504020204" pitchFamily="34" charset="0"/>
              <a:ea typeface="Noto Sans SemBd" panose="020B0502040504020204" pitchFamily="34" charset="0"/>
              <a:cs typeface="Noto Sans SemBd" panose="020B0502040504020204" pitchFamily="34" charset="0"/>
            </a:endParaRPr>
          </a:p>
          <a:p>
            <a:pPr>
              <a:lnSpc>
                <a:spcPct val="150000"/>
              </a:lnSpc>
            </a:pPr>
            <a:r>
              <a:rPr lang="en-US" sz="4000" b="1" dirty="0">
                <a:solidFill>
                  <a:schemeClr val="bg1"/>
                </a:solidFill>
                <a:latin typeface="Noto Mono" panose="020B0609030804020204" pitchFamily="49" charset="0"/>
                <a:ea typeface="Noto Mono" panose="020B0609030804020204" pitchFamily="49" charset="0"/>
                <a:cs typeface="Noto Mono" panose="020B0609030804020204" pitchFamily="49" charset="0"/>
              </a:rPr>
              <a:t>Victoria </a:t>
            </a:r>
            <a:r>
              <a:rPr lang="en-US" sz="4000" b="1" dirty="0" smtClean="0">
                <a:solidFill>
                  <a:schemeClr val="bg1"/>
                </a:solidFill>
                <a:latin typeface="Noto Mono" panose="020B0609030804020204" pitchFamily="49" charset="0"/>
                <a:ea typeface="Noto Mono" panose="020B0609030804020204" pitchFamily="49" charset="0"/>
                <a:cs typeface="Noto Mono" panose="020B0609030804020204" pitchFamily="49" charset="0"/>
              </a:rPr>
              <a:t>Samson </a:t>
            </a:r>
          </a:p>
          <a:p>
            <a:pPr>
              <a:lnSpc>
                <a:spcPct val="150000"/>
              </a:lnSpc>
            </a:pPr>
            <a:r>
              <a:rPr lang="en-US" sz="4000" b="1" dirty="0" smtClean="0">
                <a:solidFill>
                  <a:schemeClr val="bg1"/>
                </a:solidFill>
                <a:latin typeface="Noto Mono" panose="020B0609030804020204" pitchFamily="49" charset="0"/>
                <a:ea typeface="Noto Mono" panose="020B0609030804020204" pitchFamily="49" charset="0"/>
                <a:cs typeface="Noto Mono" panose="020B0609030804020204" pitchFamily="49" charset="0"/>
              </a:rPr>
              <a:t>Director of Space Security and Stability, Secure </a:t>
            </a:r>
            <a:r>
              <a:rPr lang="en-US" sz="4000" b="1" dirty="0">
                <a:solidFill>
                  <a:schemeClr val="bg1"/>
                </a:solidFill>
                <a:latin typeface="Noto Mono" panose="020B0609030804020204" pitchFamily="49" charset="0"/>
                <a:ea typeface="Noto Mono" panose="020B0609030804020204" pitchFamily="49" charset="0"/>
                <a:cs typeface="Noto Mono" panose="020B0609030804020204" pitchFamily="49" charset="0"/>
              </a:rPr>
              <a:t>World Foundation</a:t>
            </a:r>
          </a:p>
          <a:p>
            <a:pPr>
              <a:lnSpc>
                <a:spcPct val="150000"/>
              </a:lnSpc>
            </a:pPr>
            <a:r>
              <a:rPr lang="en-US" sz="4000" b="1" dirty="0" smtClean="0">
                <a:solidFill>
                  <a:schemeClr val="bg1"/>
                </a:solidFill>
                <a:latin typeface="Noto Mono" panose="020B0609030804020204" pitchFamily="49" charset="0"/>
                <a:ea typeface="Noto Mono" panose="020B0609030804020204" pitchFamily="49" charset="0"/>
                <a:cs typeface="Noto Mono" panose="020B0609030804020204" pitchFamily="49" charset="0"/>
              </a:rPr>
              <a:t>Presentation </a:t>
            </a:r>
            <a:r>
              <a:rPr lang="en-US" sz="4000" b="1" dirty="0" smtClean="0">
                <a:solidFill>
                  <a:schemeClr val="bg1"/>
                </a:solidFill>
                <a:latin typeface="Noto Mono" panose="020B0609030804020204"/>
                <a:ea typeface="Noto Mono" panose="020B0609030804020204" pitchFamily="49" charset="0"/>
                <a:cs typeface="Noto Mono" panose="020B0609030804020204" pitchFamily="49" charset="0"/>
              </a:rPr>
              <a:t>for </a:t>
            </a:r>
            <a:r>
              <a:rPr lang="en-US" sz="4000" b="1" dirty="0" smtClean="0">
                <a:solidFill>
                  <a:schemeClr val="bg1"/>
                </a:solidFill>
                <a:latin typeface="Noto Mono" panose="020B0609030804020204"/>
                <a:ea typeface="Noto Mono" panose="020B0609030804020204" pitchFamily="49" charset="0"/>
                <a:cs typeface="Noto Mono" panose="020B0609030804020204" pitchFamily="49" charset="0"/>
              </a:rPr>
              <a:t>U-M 581, “Space Policy and Management”</a:t>
            </a:r>
            <a:endParaRPr lang="en-US" sz="4000" b="1" dirty="0" smtClean="0">
              <a:solidFill>
                <a:schemeClr val="bg1"/>
              </a:solidFill>
              <a:latin typeface="Noto Mono" panose="020B0609030804020204"/>
              <a:ea typeface="Noto Mono" panose="020B0609030804020204" pitchFamily="49" charset="0"/>
              <a:cs typeface="Noto Mono" panose="020B0609030804020204" pitchFamily="49" charset="0"/>
            </a:endParaRPr>
          </a:p>
          <a:p>
            <a:pPr>
              <a:lnSpc>
                <a:spcPct val="150000"/>
              </a:lnSpc>
            </a:pPr>
            <a:r>
              <a:rPr lang="en-US" sz="4000" b="1" dirty="0" smtClean="0">
                <a:solidFill>
                  <a:schemeClr val="bg1"/>
                </a:solidFill>
                <a:latin typeface="Noto Mono" panose="020B0609030804020204" pitchFamily="49" charset="0"/>
                <a:ea typeface="Noto Mono" panose="020B0609030804020204" pitchFamily="49" charset="0"/>
                <a:cs typeface="Noto Mono" panose="020B0609030804020204" pitchFamily="49" charset="0"/>
              </a:rPr>
              <a:t>Nov</a:t>
            </a:r>
            <a:r>
              <a:rPr lang="en-US" sz="4000" b="1" dirty="0" smtClean="0">
                <a:solidFill>
                  <a:schemeClr val="bg1"/>
                </a:solidFill>
                <a:latin typeface="Noto Mono" panose="020B0609030804020204" pitchFamily="49" charset="0"/>
                <a:ea typeface="Noto Mono" panose="020B0609030804020204" pitchFamily="49" charset="0"/>
                <a:cs typeface="Noto Mono" panose="020B0609030804020204" pitchFamily="49" charset="0"/>
              </a:rPr>
              <a:t>. </a:t>
            </a:r>
            <a:r>
              <a:rPr lang="en-US" sz="4000" b="1" dirty="0" smtClean="0">
                <a:solidFill>
                  <a:schemeClr val="bg1"/>
                </a:solidFill>
                <a:latin typeface="Noto Mono" panose="020B0609030804020204" pitchFamily="49" charset="0"/>
                <a:ea typeface="Noto Mono" panose="020B0609030804020204" pitchFamily="49" charset="0"/>
                <a:cs typeface="Noto Mono" panose="020B0609030804020204" pitchFamily="49" charset="0"/>
              </a:rPr>
              <a:t>15, </a:t>
            </a:r>
            <a:r>
              <a:rPr lang="en-US" sz="4000" b="1" dirty="0" smtClean="0">
                <a:solidFill>
                  <a:schemeClr val="bg1"/>
                </a:solidFill>
                <a:latin typeface="Noto Mono" panose="020B0609030804020204" pitchFamily="49" charset="0"/>
                <a:ea typeface="Noto Mono" panose="020B0609030804020204" pitchFamily="49" charset="0"/>
                <a:cs typeface="Noto Mono" panose="020B0609030804020204" pitchFamily="49" charset="0"/>
              </a:rPr>
              <a:t>2023</a:t>
            </a:r>
            <a:endParaRPr lang="en-US" sz="4000" b="1" dirty="0">
              <a:solidFill>
                <a:schemeClr val="bg1"/>
              </a:solidFill>
              <a:latin typeface="Noto Mono" panose="020B0609030804020204" pitchFamily="49" charset="0"/>
              <a:ea typeface="Noto Mono" panose="020B0609030804020204" pitchFamily="49" charset="0"/>
              <a:cs typeface="Noto Mono" panose="020B0609030804020204" pitchFamily="49" charset="0"/>
            </a:endParaRPr>
          </a:p>
        </p:txBody>
      </p:sp>
      <p:pic>
        <p:nvPicPr>
          <p:cNvPr id="5" name="Picture 4" descr="Text&#10;&#10;Description automatically generated with low confidence">
            <a:extLst>
              <a:ext uri="{FF2B5EF4-FFF2-40B4-BE49-F238E27FC236}">
                <a16:creationId xmlns:a16="http://schemas.microsoft.com/office/drawing/2014/main" id="{FD1DD043-2A6A-AE4B-B889-BE225F57746A}"/>
              </a:ext>
            </a:extLst>
          </p:cNvPr>
          <p:cNvPicPr>
            <a:picLocks noChangeAspect="1"/>
          </p:cNvPicPr>
          <p:nvPr/>
        </p:nvPicPr>
        <p:blipFill>
          <a:blip r:embed="rId4"/>
          <a:stretch>
            <a:fillRect/>
          </a:stretch>
        </p:blipFill>
        <p:spPr>
          <a:xfrm>
            <a:off x="4441946" y="4840895"/>
            <a:ext cx="3706632" cy="1762910"/>
          </a:xfrm>
          <a:prstGeom prst="rect">
            <a:avLst/>
          </a:prstGeom>
        </p:spPr>
      </p:pic>
    </p:spTree>
    <p:extLst>
      <p:ext uri="{BB962C8B-B14F-4D97-AF65-F5344CB8AC3E}">
        <p14:creationId xmlns:p14="http://schemas.microsoft.com/office/powerpoint/2010/main" val="2296971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208706DA-13EB-C3AF-DE58-1C54B89A907D}"/>
              </a:ext>
            </a:extLst>
          </p:cNvPr>
          <p:cNvPicPr>
            <a:picLocks noGrp="1" noChangeAspect="1"/>
          </p:cNvPicPr>
          <p:nvPr>
            <p:ph type="pic" sz="quarter" idx="4294967295"/>
          </p:nvPr>
        </p:nvPicPr>
        <p:blipFill>
          <a:blip r:embed="rId2" cstate="screen">
            <a:extLst>
              <a:ext uri="{28A0092B-C50C-407E-A947-70E740481C1C}">
                <a14:useLocalDpi xmlns:a14="http://schemas.microsoft.com/office/drawing/2010/main"/>
              </a:ext>
            </a:extLst>
          </a:blip>
          <a:srcRect/>
          <a:stretch/>
        </p:blipFill>
        <p:spPr>
          <a:xfrm>
            <a:off x="0" y="148781"/>
            <a:ext cx="12192000" cy="6858000"/>
          </a:xfrm>
          <a:prstGeom prst="rect">
            <a:avLst/>
          </a:prstGeom>
        </p:spPr>
      </p:pic>
    </p:spTree>
    <p:extLst>
      <p:ext uri="{BB962C8B-B14F-4D97-AF65-F5344CB8AC3E}">
        <p14:creationId xmlns:p14="http://schemas.microsoft.com/office/powerpoint/2010/main" val="3076158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7">
            <a:extLst>
              <a:ext uri="{FF2B5EF4-FFF2-40B4-BE49-F238E27FC236}">
                <a16:creationId xmlns:a16="http://schemas.microsoft.com/office/drawing/2014/main" id="{C044F69B-8B7B-AE96-35D1-2FAAE863EF0C}"/>
              </a:ext>
            </a:extLst>
          </p:cNvPr>
          <p:cNvPicPr>
            <a:picLocks noChangeAspect="1"/>
          </p:cNvPicPr>
          <p:nvPr/>
        </p:nvPicPr>
        <p:blipFill>
          <a:blip r:embed="rId3"/>
          <a:srcRect/>
          <a:stretch/>
        </p:blipFill>
        <p:spPr>
          <a:xfrm>
            <a:off x="0" y="-720379"/>
            <a:ext cx="12192000" cy="8039100"/>
          </a:xfrm>
          <a:prstGeom prst="rect">
            <a:avLst/>
          </a:prstGeom>
        </p:spPr>
      </p:pic>
      <p:sp>
        <p:nvSpPr>
          <p:cNvPr id="7" name="Rectangle 6">
            <a:extLst>
              <a:ext uri="{FF2B5EF4-FFF2-40B4-BE49-F238E27FC236}">
                <a16:creationId xmlns:a16="http://schemas.microsoft.com/office/drawing/2014/main" id="{13AEF392-4E50-BE3A-5D3A-7777CA3D9AA3}"/>
              </a:ext>
            </a:extLst>
          </p:cNvPr>
          <p:cNvSpPr/>
          <p:nvPr/>
        </p:nvSpPr>
        <p:spPr>
          <a:xfrm>
            <a:off x="0" y="-720379"/>
            <a:ext cx="12192000" cy="8039100"/>
          </a:xfrm>
          <a:prstGeom prst="rect">
            <a:avLst/>
          </a:prstGeom>
          <a:solidFill>
            <a:schemeClr val="dk1">
              <a:alpha val="35000"/>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5FC44A2-F514-ED98-C046-B07874DD0896}"/>
              </a:ext>
            </a:extLst>
          </p:cNvPr>
          <p:cNvPicPr>
            <a:picLocks noChangeAspect="1"/>
          </p:cNvPicPr>
          <p:nvPr/>
        </p:nvPicPr>
        <p:blipFill rotWithShape="1">
          <a:blip r:embed="rId4"/>
          <a:srcRect l="13005" t="4893" r="14002" b="63770"/>
          <a:stretch/>
        </p:blipFill>
        <p:spPr>
          <a:xfrm>
            <a:off x="1123389" y="536608"/>
            <a:ext cx="9945222" cy="55251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7211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7">
            <a:extLst>
              <a:ext uri="{FF2B5EF4-FFF2-40B4-BE49-F238E27FC236}">
                <a16:creationId xmlns:a16="http://schemas.microsoft.com/office/drawing/2014/main" id="{6DB7CDD7-D70D-817B-D278-4909D7277B8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260939" y="1885492"/>
            <a:ext cx="8837396" cy="4972508"/>
          </a:xfrm>
          <a:prstGeom prst="rect">
            <a:avLst/>
          </a:prstGeom>
        </p:spPr>
      </p:pic>
      <p:sp>
        <p:nvSpPr>
          <p:cNvPr id="4" name="Title 1">
            <a:extLst>
              <a:ext uri="{FF2B5EF4-FFF2-40B4-BE49-F238E27FC236}">
                <a16:creationId xmlns:a16="http://schemas.microsoft.com/office/drawing/2014/main" id="{485BBD09-6DE9-DAC0-FC55-9811FF223504}"/>
              </a:ext>
            </a:extLst>
          </p:cNvPr>
          <p:cNvSpPr txBox="1">
            <a:spLocks/>
          </p:cNvSpPr>
          <p:nvPr/>
        </p:nvSpPr>
        <p:spPr>
          <a:xfrm>
            <a:off x="5987143" y="626947"/>
            <a:ext cx="3766457" cy="5595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093964"/>
                </a:solidFill>
                <a:latin typeface="Noto Sans" panose="020B0502040504020204" pitchFamily="34" charset="0"/>
                <a:ea typeface="Noto Sans" panose="020B0502040504020204" pitchFamily="34" charset="0"/>
                <a:cs typeface="Noto Sans" panose="020B0502040504020204" pitchFamily="34" charset="0"/>
              </a:rPr>
              <a:t>Learn More</a:t>
            </a:r>
          </a:p>
        </p:txBody>
      </p:sp>
      <p:sp>
        <p:nvSpPr>
          <p:cNvPr id="5" name="Title 1">
            <a:extLst>
              <a:ext uri="{FF2B5EF4-FFF2-40B4-BE49-F238E27FC236}">
                <a16:creationId xmlns:a16="http://schemas.microsoft.com/office/drawing/2014/main" id="{CF12501D-305D-EB77-897F-9DA761104E7E}"/>
              </a:ext>
            </a:extLst>
          </p:cNvPr>
          <p:cNvSpPr txBox="1">
            <a:spLocks/>
          </p:cNvSpPr>
          <p:nvPr/>
        </p:nvSpPr>
        <p:spPr>
          <a:xfrm>
            <a:off x="6096000" y="2647391"/>
            <a:ext cx="5116286" cy="2799891"/>
          </a:xfrm>
          <a:prstGeom prst="rect">
            <a:avLst/>
          </a:prstGeom>
        </p:spPr>
        <p:txBody>
          <a:bodyPr vert="horz" lIns="0" tIns="182880" rIns="0" bIns="0" rtlCol="0" anchor="t" anchorCtr="0">
            <a:noAutofit/>
          </a:bodyPr>
          <a:lstStyle>
            <a:lvl1pPr algn="l" defTabSz="914400" rtl="0" eaLnBrk="1" latinLnBrk="0" hangingPunct="1">
              <a:lnSpc>
                <a:spcPct val="90000"/>
              </a:lnSpc>
              <a:spcBef>
                <a:spcPct val="0"/>
              </a:spcBef>
              <a:buNone/>
              <a:defRPr sz="3400" b="1" i="0" kern="1200">
                <a:solidFill>
                  <a:schemeClr val="tx2"/>
                </a:solidFill>
                <a:latin typeface="Noto Sans Blk" panose="020B0502040504020204" pitchFamily="34" charset="0"/>
                <a:ea typeface="Noto Sans Blk" panose="020B0502040504020204" pitchFamily="34" charset="0"/>
                <a:cs typeface="Noto Sans Blk" panose="020B0502040504020204" pitchFamily="34" charset="0"/>
              </a:defRPr>
            </a:lvl1pPr>
          </a:lstStyle>
          <a:p>
            <a:pPr>
              <a:spcAft>
                <a:spcPts val="1800"/>
              </a:spcAft>
            </a:pPr>
            <a:r>
              <a:rPr lang="en-US" sz="2000" i="0" dirty="0" err="1">
                <a:solidFill>
                  <a:srgbClr val="093964"/>
                </a:solidFill>
                <a:effectLst/>
                <a:latin typeface="Noto Sans" panose="020B0502040504020204" pitchFamily="34" charset="0"/>
                <a:ea typeface="Noto Sans" panose="020B0502040504020204" pitchFamily="34" charset="0"/>
                <a:cs typeface="Noto Sans" panose="020B0502040504020204" pitchFamily="34" charset="0"/>
              </a:rPr>
              <a:t>SWFound.org</a:t>
            </a:r>
            <a:r>
              <a:rPr lang="en-US" sz="2000" i="0" dirty="0">
                <a:solidFill>
                  <a:srgbClr val="093964"/>
                </a:solidFill>
                <a:effectLst/>
                <a:latin typeface="Noto Sans" panose="020B0502040504020204" pitchFamily="34" charset="0"/>
                <a:ea typeface="Noto Sans" panose="020B0502040504020204" pitchFamily="34" charset="0"/>
                <a:cs typeface="Noto Sans" panose="020B0502040504020204" pitchFamily="34" charset="0"/>
              </a:rPr>
              <a:t>/</a:t>
            </a:r>
            <a:r>
              <a:rPr lang="en-US" sz="2000" i="0" dirty="0" err="1">
                <a:solidFill>
                  <a:srgbClr val="093964"/>
                </a:solidFill>
                <a:effectLst/>
                <a:latin typeface="Noto Sans" panose="020B0502040504020204" pitchFamily="34" charset="0"/>
                <a:ea typeface="Noto Sans" panose="020B0502040504020204" pitchFamily="34" charset="0"/>
                <a:cs typeface="Noto Sans" panose="020B0502040504020204" pitchFamily="34" charset="0"/>
              </a:rPr>
              <a:t>IndustryASATStatement</a:t>
            </a:r>
            <a:endParaRPr lang="en-US" sz="2000" dirty="0">
              <a:solidFill>
                <a:srgbClr val="093964"/>
              </a:solidFill>
              <a:latin typeface="Noto Sans" panose="020B0502040504020204" pitchFamily="34" charset="0"/>
              <a:ea typeface="Noto Sans" panose="020B0502040504020204" pitchFamily="34" charset="0"/>
              <a:cs typeface="Noto Sans" panose="020B0502040504020204" pitchFamily="34" charset="0"/>
            </a:endParaRPr>
          </a:p>
        </p:txBody>
      </p:sp>
      <p:sp>
        <p:nvSpPr>
          <p:cNvPr id="7" name="Title 1">
            <a:extLst>
              <a:ext uri="{FF2B5EF4-FFF2-40B4-BE49-F238E27FC236}">
                <a16:creationId xmlns:a16="http://schemas.microsoft.com/office/drawing/2014/main" id="{6379A7A2-A8F2-C8E6-B1FC-7681F7CB79E2}"/>
              </a:ext>
            </a:extLst>
          </p:cNvPr>
          <p:cNvSpPr txBox="1">
            <a:spLocks/>
          </p:cNvSpPr>
          <p:nvPr/>
        </p:nvSpPr>
        <p:spPr>
          <a:xfrm>
            <a:off x="5987143" y="1432489"/>
            <a:ext cx="5573486" cy="151753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2880"/>
              </a:lnSpc>
            </a:pPr>
            <a:r>
              <a:rPr lang="en-US" sz="2400" b="0" i="0" u="none" strike="noStrike" dirty="0">
                <a:solidFill>
                  <a:srgbClr val="000000"/>
                </a:solidFill>
                <a:effectLst/>
                <a:latin typeface="Noto Sans" panose="020B0502040504020204" pitchFamily="34" charset="0"/>
              </a:rPr>
              <a:t>Read more about the impact of this statement and signatories, and find out how to join as a signatory:</a:t>
            </a:r>
            <a:endParaRPr lang="en-US" sz="2400" dirty="0">
              <a:latin typeface="Noto Sans" panose="020B0502040504020204" pitchFamily="34" charset="0"/>
              <a:ea typeface="Noto Sans" panose="020B0502040504020204" pitchFamily="34" charset="0"/>
              <a:cs typeface="Noto Sans" panose="020B0502040504020204" pitchFamily="34" charset="0"/>
            </a:endParaRPr>
          </a:p>
        </p:txBody>
      </p:sp>
      <p:pic>
        <p:nvPicPr>
          <p:cNvPr id="9" name="Picture 8" descr="A qr code with a white background&#10;&#10;Description automatically generated">
            <a:extLst>
              <a:ext uri="{FF2B5EF4-FFF2-40B4-BE49-F238E27FC236}">
                <a16:creationId xmlns:a16="http://schemas.microsoft.com/office/drawing/2014/main" id="{80EC7F81-E942-4567-CE8B-E0D57CE186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0" y="3403031"/>
            <a:ext cx="2656114" cy="2656114"/>
          </a:xfrm>
          <a:prstGeom prst="rect">
            <a:avLst/>
          </a:prstGeom>
        </p:spPr>
      </p:pic>
    </p:spTree>
    <p:extLst>
      <p:ext uri="{BB962C8B-B14F-4D97-AF65-F5344CB8AC3E}">
        <p14:creationId xmlns:p14="http://schemas.microsoft.com/office/powerpoint/2010/main" val="1911247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04DAF84E-2437-7449-9E5C-D52AE878460F}"/>
              </a:ext>
            </a:extLst>
          </p:cNvPr>
          <p:cNvPicPr>
            <a:picLocks noChangeAspect="1"/>
          </p:cNvPicPr>
          <p:nvPr/>
        </p:nvPicPr>
        <p:blipFill>
          <a:blip r:embed="rId3"/>
          <a:stretch>
            <a:fillRect/>
          </a:stretch>
        </p:blipFill>
        <p:spPr>
          <a:xfrm>
            <a:off x="0" y="0"/>
            <a:ext cx="1220932" cy="6858000"/>
          </a:xfrm>
          <a:prstGeom prst="rect">
            <a:avLst/>
          </a:prstGeom>
        </p:spPr>
      </p:pic>
      <p:cxnSp>
        <p:nvCxnSpPr>
          <p:cNvPr id="6" name="Straight Connector 5">
            <a:extLst>
              <a:ext uri="{FF2B5EF4-FFF2-40B4-BE49-F238E27FC236}">
                <a16:creationId xmlns:a16="http://schemas.microsoft.com/office/drawing/2014/main" id="{620CD92E-4077-B646-B7D3-96D30035ADB2}"/>
              </a:ext>
            </a:extLst>
          </p:cNvPr>
          <p:cNvCxnSpPr>
            <a:cxnSpLocks/>
          </p:cNvCxnSpPr>
          <p:nvPr/>
        </p:nvCxnSpPr>
        <p:spPr>
          <a:xfrm>
            <a:off x="359080" y="453546"/>
            <a:ext cx="11039605" cy="0"/>
          </a:xfrm>
          <a:prstGeom prst="line">
            <a:avLst/>
          </a:prstGeom>
          <a:ln w="6350">
            <a:solidFill>
              <a:srgbClr val="003865"/>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3FD4A56-ACB9-CA4D-BA32-BCD21FF224FD}"/>
              </a:ext>
            </a:extLst>
          </p:cNvPr>
          <p:cNvSpPr txBox="1"/>
          <p:nvPr/>
        </p:nvSpPr>
        <p:spPr>
          <a:xfrm>
            <a:off x="914400" y="809592"/>
            <a:ext cx="10428508" cy="4893647"/>
          </a:xfrm>
          <a:prstGeom prst="rect">
            <a:avLst/>
          </a:prstGeom>
          <a:noFill/>
        </p:spPr>
        <p:txBody>
          <a:bodyPr wrap="square" rtlCol="0">
            <a:spAutoFit/>
          </a:bodyPr>
          <a:lstStyle/>
          <a:p>
            <a:r>
              <a:rPr lang="en-CA" sz="3200" b="1"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Case Study: No First Placement of Weapons in Outer Space</a:t>
            </a:r>
          </a:p>
          <a:p>
            <a:endParaRPr lang="en-CA" sz="3200" b="1"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pPr marL="285750" indent="-285750">
              <a:buFont typeface="Arial" panose="020B0604020202020204" pitchFamily="34" charset="0"/>
              <a:buChar char="•"/>
            </a:pPr>
            <a:r>
              <a:rPr lang="en-CA"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First proposed by Russia in 2004 and in subsequent annual UNGA resolutions</a:t>
            </a:r>
          </a:p>
          <a:p>
            <a:pPr marL="742950" lvl="1" indent="-285750">
              <a:buFont typeface="Arial" panose="020B0604020202020204" pitchFamily="34" charset="0"/>
              <a:buChar char="•"/>
            </a:pPr>
            <a:r>
              <a:rPr lang="en-CA"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31 countries have made this non-legally binding political commitment</a:t>
            </a:r>
          </a:p>
          <a:p>
            <a:pPr marL="1200150" lvl="2" indent="-285750">
              <a:buFont typeface="Arial" panose="020B0604020202020204" pitchFamily="34" charset="0"/>
              <a:buChar char="•"/>
            </a:pPr>
            <a:r>
              <a:rPr lang="en-CA"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China is not one of them, although it has voted for the related UNGA resolutions</a:t>
            </a:r>
          </a:p>
          <a:p>
            <a:pPr marL="742950" lvl="1" indent="-285750">
              <a:buFont typeface="Arial" panose="020B0604020202020204" pitchFamily="34" charset="0"/>
              <a:buChar char="•"/>
            </a:pPr>
            <a:r>
              <a:rPr lang="en-CA"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SWF has a tracking sheet that tracks the votes on and sponsors of UNGA resolutions for this from </a:t>
            </a:r>
            <a:r>
              <a:rPr lang="en-CA" dirty="0">
                <a:solidFill>
                  <a:srgbClr val="003865"/>
                </a:solidFill>
                <a:latin typeface="Noto Sans" panose="020B0502040504020204" pitchFamily="34" charset="0"/>
                <a:ea typeface="Noto Sans" panose="020B0502040504020204" pitchFamily="34" charset="0"/>
                <a:cs typeface="Noto Sans" panose="020B0502040504020204" pitchFamily="34" charset="0"/>
              </a:rPr>
              <a:t>2014 on: https://swfound.org/multilateral-space-security-initiatives/</a:t>
            </a:r>
            <a:endParaRPr lang="en-CA" dirty="0" smtClean="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pPr marL="742950" lvl="1" indent="-285750">
              <a:buFont typeface="Arial" panose="020B0604020202020204" pitchFamily="34" charset="0"/>
              <a:buChar char="•"/>
            </a:pPr>
            <a:r>
              <a:rPr lang="en-CA"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December 2022 UNGA Res. 77/42: 123 – 50 – 3</a:t>
            </a:r>
          </a:p>
          <a:p>
            <a:pPr marL="742950" lvl="1" indent="-285750">
              <a:buFont typeface="Arial" panose="020B0604020202020204" pitchFamily="34" charset="0"/>
              <a:buChar char="•"/>
            </a:pPr>
            <a:r>
              <a:rPr lang="en-CA"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a:t>
            </a:r>
            <a:r>
              <a:rPr lang="en-US" dirty="0">
                <a:solidFill>
                  <a:srgbClr val="003865"/>
                </a:solidFill>
                <a:latin typeface="Noto Sans" panose="020B0502040504020204" pitchFamily="34" charset="0"/>
                <a:ea typeface="Noto Sans" panose="020B0502040504020204" pitchFamily="34" charset="0"/>
              </a:rPr>
              <a:t>Encourages all States, especially spacefaring nations, to consider the possibility of upholding, as appropriate, a political commitment not to be the first to place weapons in outer </a:t>
            </a:r>
            <a:r>
              <a:rPr lang="en-US" dirty="0" smtClean="0">
                <a:solidFill>
                  <a:srgbClr val="003865"/>
                </a:solidFill>
                <a:latin typeface="Noto Sans" panose="020B0502040504020204" pitchFamily="34" charset="0"/>
                <a:ea typeface="Noto Sans" panose="020B0502040504020204" pitchFamily="34" charset="0"/>
              </a:rPr>
              <a:t>space”</a:t>
            </a:r>
          </a:p>
          <a:p>
            <a:pPr marL="742950" lvl="1" indent="-285750">
              <a:buFont typeface="Arial" panose="020B0604020202020204" pitchFamily="34" charset="0"/>
              <a:buChar char="•"/>
            </a:pPr>
            <a:endParaRPr lang="en-CA" dirty="0" smtClean="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pPr marL="285750" indent="-285750">
              <a:buFont typeface="Arial" panose="020B0604020202020204" pitchFamily="34" charset="0"/>
              <a:buChar char="•"/>
            </a:pPr>
            <a:r>
              <a:rPr lang="en-CA"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Concern: how do you define a weapon? What about technology that is dual-purpose?</a:t>
            </a:r>
          </a:p>
          <a:p>
            <a:pPr marL="742950" lvl="1" indent="-285750">
              <a:buFont typeface="Arial" panose="020B0604020202020204" pitchFamily="34" charset="0"/>
              <a:buChar char="•"/>
            </a:pPr>
            <a:r>
              <a:rPr lang="en-CA"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Also, the implication is that it is fine to be second to put weapons in space</a:t>
            </a:r>
          </a:p>
        </p:txBody>
      </p:sp>
      <p:sp>
        <p:nvSpPr>
          <p:cNvPr id="8" name="TextBox 7">
            <a:extLst>
              <a:ext uri="{FF2B5EF4-FFF2-40B4-BE49-F238E27FC236}">
                <a16:creationId xmlns:a16="http://schemas.microsoft.com/office/drawing/2014/main" id="{3786BF85-498E-2944-A5F3-4976ABE05D7D}"/>
              </a:ext>
            </a:extLst>
          </p:cNvPr>
          <p:cNvSpPr txBox="1"/>
          <p:nvPr/>
        </p:nvSpPr>
        <p:spPr>
          <a:xfrm>
            <a:off x="299059" y="232387"/>
            <a:ext cx="3118395" cy="461665"/>
          </a:xfrm>
          <a:prstGeom prst="rect">
            <a:avLst/>
          </a:prstGeom>
          <a:noFill/>
        </p:spPr>
        <p:txBody>
          <a:bodyPr wrap="square" rtlCol="0">
            <a:spAutoFit/>
          </a:bodyPr>
          <a:lstStyle/>
          <a:p>
            <a:r>
              <a:rPr lang="en-US" sz="800" spc="300"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U-M 581</a:t>
            </a:r>
            <a:r>
              <a:rPr lang="en-US" sz="800" spc="300"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 </a:t>
            </a:r>
            <a:r>
              <a:rPr lang="en-US" sz="800" spc="300"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November 2023 </a:t>
            </a:r>
            <a:endParaRPr lang="en-US" sz="800" spc="300"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endParaRPr lang="en-US" sz="800" spc="300"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endParaRPr lang="en-US" sz="800" spc="300"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p:txBody>
      </p:sp>
      <p:pic>
        <p:nvPicPr>
          <p:cNvPr id="11" name="Picture 10" descr="Logo&#10;&#10;Description automatically generated">
            <a:extLst>
              <a:ext uri="{FF2B5EF4-FFF2-40B4-BE49-F238E27FC236}">
                <a16:creationId xmlns:a16="http://schemas.microsoft.com/office/drawing/2014/main" id="{4BBD6271-0387-A141-8DA6-6C8B604A0B28}"/>
              </a:ext>
            </a:extLst>
          </p:cNvPr>
          <p:cNvPicPr>
            <a:picLocks noChangeAspect="1"/>
          </p:cNvPicPr>
          <p:nvPr/>
        </p:nvPicPr>
        <p:blipFill>
          <a:blip r:embed="rId4"/>
          <a:stretch>
            <a:fillRect/>
          </a:stretch>
        </p:blipFill>
        <p:spPr>
          <a:xfrm>
            <a:off x="11398685" y="128569"/>
            <a:ext cx="643201" cy="638523"/>
          </a:xfrm>
          <a:prstGeom prst="rect">
            <a:avLst/>
          </a:prstGeom>
        </p:spPr>
      </p:pic>
    </p:spTree>
    <p:extLst>
      <p:ext uri="{BB962C8B-B14F-4D97-AF65-F5344CB8AC3E}">
        <p14:creationId xmlns:p14="http://schemas.microsoft.com/office/powerpoint/2010/main" val="16762658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04DAF84E-2437-7449-9E5C-D52AE878460F}"/>
              </a:ext>
            </a:extLst>
          </p:cNvPr>
          <p:cNvPicPr>
            <a:picLocks noChangeAspect="1"/>
          </p:cNvPicPr>
          <p:nvPr/>
        </p:nvPicPr>
        <p:blipFill>
          <a:blip r:embed="rId3"/>
          <a:stretch>
            <a:fillRect/>
          </a:stretch>
        </p:blipFill>
        <p:spPr>
          <a:xfrm>
            <a:off x="0" y="0"/>
            <a:ext cx="1220932" cy="6858000"/>
          </a:xfrm>
          <a:prstGeom prst="rect">
            <a:avLst/>
          </a:prstGeom>
        </p:spPr>
      </p:pic>
      <p:cxnSp>
        <p:nvCxnSpPr>
          <p:cNvPr id="6" name="Straight Connector 5">
            <a:extLst>
              <a:ext uri="{FF2B5EF4-FFF2-40B4-BE49-F238E27FC236}">
                <a16:creationId xmlns:a16="http://schemas.microsoft.com/office/drawing/2014/main" id="{620CD92E-4077-B646-B7D3-96D30035ADB2}"/>
              </a:ext>
            </a:extLst>
          </p:cNvPr>
          <p:cNvCxnSpPr>
            <a:cxnSpLocks/>
          </p:cNvCxnSpPr>
          <p:nvPr/>
        </p:nvCxnSpPr>
        <p:spPr>
          <a:xfrm>
            <a:off x="359080" y="453546"/>
            <a:ext cx="11039605" cy="0"/>
          </a:xfrm>
          <a:prstGeom prst="line">
            <a:avLst/>
          </a:prstGeom>
          <a:ln w="6350">
            <a:solidFill>
              <a:srgbClr val="003865"/>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786BF85-498E-2944-A5F3-4976ABE05D7D}"/>
              </a:ext>
            </a:extLst>
          </p:cNvPr>
          <p:cNvSpPr txBox="1"/>
          <p:nvPr/>
        </p:nvSpPr>
        <p:spPr>
          <a:xfrm>
            <a:off x="299059" y="232387"/>
            <a:ext cx="3700285" cy="584775"/>
          </a:xfrm>
          <a:prstGeom prst="rect">
            <a:avLst/>
          </a:prstGeom>
          <a:noFill/>
        </p:spPr>
        <p:txBody>
          <a:bodyPr wrap="square" rtlCol="0">
            <a:spAutoFit/>
          </a:bodyPr>
          <a:lstStyle/>
          <a:p>
            <a:r>
              <a:rPr lang="en-US" sz="800" spc="300"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U-M 581</a:t>
            </a:r>
            <a:r>
              <a:rPr lang="en-US" sz="800" spc="300"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 </a:t>
            </a:r>
            <a:r>
              <a:rPr lang="en-US" sz="800" spc="300"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November 2023</a:t>
            </a:r>
            <a:endParaRPr lang="en-US" sz="800" spc="300"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endParaRPr lang="en-US" sz="800" spc="300"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endParaRPr lang="en-US" sz="800" spc="300"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endParaRPr lang="en-US" sz="800" spc="300" dirty="0">
              <a:solidFill>
                <a:srgbClr val="003865"/>
              </a:solidFill>
              <a:latin typeface="Noto Mono" panose="020B0609030804020204" pitchFamily="49" charset="0"/>
              <a:ea typeface="Noto Mono" panose="020B0609030804020204" pitchFamily="49" charset="0"/>
              <a:cs typeface="Noto Mono" panose="020B0609030804020204" pitchFamily="49" charset="0"/>
            </a:endParaRPr>
          </a:p>
        </p:txBody>
      </p:sp>
      <p:pic>
        <p:nvPicPr>
          <p:cNvPr id="11" name="Picture 10" descr="Logo&#10;&#10;Description automatically generated">
            <a:extLst>
              <a:ext uri="{FF2B5EF4-FFF2-40B4-BE49-F238E27FC236}">
                <a16:creationId xmlns:a16="http://schemas.microsoft.com/office/drawing/2014/main" id="{4BBD6271-0387-A141-8DA6-6C8B604A0B28}"/>
              </a:ext>
            </a:extLst>
          </p:cNvPr>
          <p:cNvPicPr>
            <a:picLocks noChangeAspect="1"/>
          </p:cNvPicPr>
          <p:nvPr/>
        </p:nvPicPr>
        <p:blipFill>
          <a:blip r:embed="rId4"/>
          <a:stretch>
            <a:fillRect/>
          </a:stretch>
        </p:blipFill>
        <p:spPr>
          <a:xfrm>
            <a:off x="11398685" y="128569"/>
            <a:ext cx="643201" cy="638523"/>
          </a:xfrm>
          <a:prstGeom prst="rect">
            <a:avLst/>
          </a:prstGeom>
        </p:spPr>
      </p:pic>
      <p:sp>
        <p:nvSpPr>
          <p:cNvPr id="2" name="TextBox 1"/>
          <p:cNvSpPr txBox="1"/>
          <p:nvPr/>
        </p:nvSpPr>
        <p:spPr>
          <a:xfrm>
            <a:off x="1017069" y="895918"/>
            <a:ext cx="11174931" cy="4370427"/>
          </a:xfrm>
          <a:prstGeom prst="rect">
            <a:avLst/>
          </a:prstGeom>
          <a:noFill/>
        </p:spPr>
        <p:txBody>
          <a:bodyPr wrap="square" rtlCol="0">
            <a:spAutoFit/>
          </a:bodyPr>
          <a:lstStyle/>
          <a:p>
            <a:r>
              <a:rPr lang="en-US" sz="3200" b="1" dirty="0" smtClean="0">
                <a:solidFill>
                  <a:srgbClr val="003865"/>
                </a:solidFill>
                <a:latin typeface="Noto Sans" panose="020B0502040504020204" pitchFamily="34" charset="0"/>
                <a:ea typeface="Noto Sans" panose="020B0502040504020204" pitchFamily="34" charset="0"/>
              </a:rPr>
              <a:t>Close Approaches and Effects on Space </a:t>
            </a:r>
            <a:r>
              <a:rPr lang="en-US" sz="3200" b="1" dirty="0">
                <a:solidFill>
                  <a:srgbClr val="003865"/>
                </a:solidFill>
                <a:latin typeface="Noto Sans" panose="020B0502040504020204" pitchFamily="34" charset="0"/>
                <a:ea typeface="Noto Sans" panose="020B0502040504020204" pitchFamily="34" charset="0"/>
              </a:rPr>
              <a:t>S</a:t>
            </a:r>
            <a:r>
              <a:rPr lang="en-US" sz="3200" b="1" dirty="0" smtClean="0">
                <a:solidFill>
                  <a:srgbClr val="003865"/>
                </a:solidFill>
                <a:latin typeface="Noto Sans" panose="020B0502040504020204" pitchFamily="34" charset="0"/>
                <a:ea typeface="Noto Sans" panose="020B0502040504020204" pitchFamily="34" charset="0"/>
              </a:rPr>
              <a:t>tability</a:t>
            </a:r>
          </a:p>
          <a:p>
            <a:endParaRPr lang="en-US" sz="2400" b="1" dirty="0">
              <a:solidFill>
                <a:srgbClr val="003865"/>
              </a:solidFill>
              <a:latin typeface="Noto Sans" panose="020B0502040504020204" pitchFamily="34" charset="0"/>
              <a:ea typeface="Noto Sans" panose="020B0502040504020204" pitchFamily="34" charset="0"/>
            </a:endParaRPr>
          </a:p>
          <a:p>
            <a:pPr marL="342900" indent="-342900">
              <a:buFont typeface="Arial" panose="020B0604020202020204" pitchFamily="34" charset="0"/>
              <a:buChar char="•"/>
            </a:pPr>
            <a:r>
              <a:rPr lang="en-US" dirty="0" smtClean="0">
                <a:solidFill>
                  <a:srgbClr val="003865"/>
                </a:solidFill>
                <a:latin typeface="Noto Sans" panose="020B0502040504020204" pitchFamily="34" charset="0"/>
                <a:ea typeface="Noto Sans" panose="020B0502040504020204" pitchFamily="34" charset="0"/>
              </a:rPr>
              <a:t>Uncoordinated close approaches: potential for (inadvertent) escalation</a:t>
            </a:r>
          </a:p>
          <a:p>
            <a:pPr marL="342900" indent="-342900">
              <a:buFont typeface="Arial" panose="020B0604020202020204" pitchFamily="34" charset="0"/>
              <a:buChar char="•"/>
            </a:pPr>
            <a:endParaRPr lang="en-US" dirty="0" smtClean="0">
              <a:solidFill>
                <a:srgbClr val="003865"/>
              </a:solidFill>
              <a:latin typeface="Noto Sans" panose="020B0502040504020204" pitchFamily="34" charset="0"/>
              <a:ea typeface="Noto Sans" panose="020B0502040504020204" pitchFamily="34" charset="0"/>
            </a:endParaRPr>
          </a:p>
          <a:p>
            <a:pPr marL="342900" indent="-342900">
              <a:buFont typeface="Arial" panose="020B0604020202020204" pitchFamily="34" charset="0"/>
              <a:buChar char="•"/>
            </a:pPr>
            <a:r>
              <a:rPr lang="en-US" dirty="0" smtClean="0">
                <a:solidFill>
                  <a:srgbClr val="003865"/>
                </a:solidFill>
                <a:latin typeface="Noto Sans" panose="020B0502040504020204" pitchFamily="34" charset="0"/>
                <a:ea typeface="Noto Sans" panose="020B0502040504020204" pitchFamily="34" charset="0"/>
              </a:rPr>
              <a:t>Not as easy to make hard and fast requirements about</a:t>
            </a:r>
          </a:p>
          <a:p>
            <a:pPr marL="342900" indent="-342900">
              <a:buFont typeface="Arial" panose="020B0604020202020204" pitchFamily="34" charset="0"/>
              <a:buChar char="•"/>
            </a:pPr>
            <a:endParaRPr lang="en-US" dirty="0" smtClean="0">
              <a:solidFill>
                <a:srgbClr val="003865"/>
              </a:solidFill>
              <a:latin typeface="Noto Sans" panose="020B0502040504020204" pitchFamily="34" charset="0"/>
              <a:ea typeface="Noto Sans" panose="020B0502040504020204" pitchFamily="34" charset="0"/>
            </a:endParaRPr>
          </a:p>
          <a:p>
            <a:pPr marL="342900" indent="-342900">
              <a:buFont typeface="Arial" panose="020B0604020202020204" pitchFamily="34" charset="0"/>
              <a:buChar char="•"/>
            </a:pPr>
            <a:r>
              <a:rPr lang="en-US" dirty="0" smtClean="0">
                <a:solidFill>
                  <a:srgbClr val="003865"/>
                </a:solidFill>
                <a:latin typeface="Noto Sans" panose="020B0502040504020204" pitchFamily="34" charset="0"/>
                <a:ea typeface="Noto Sans" panose="020B0502040504020204" pitchFamily="34" charset="0"/>
              </a:rPr>
              <a:t>Different risk assessments by different actors in space</a:t>
            </a:r>
          </a:p>
          <a:p>
            <a:pPr marL="342900" indent="-342900">
              <a:buFont typeface="Arial" panose="020B0604020202020204" pitchFamily="34" charset="0"/>
              <a:buChar char="•"/>
            </a:pPr>
            <a:endParaRPr lang="en-US" dirty="0" smtClean="0">
              <a:solidFill>
                <a:srgbClr val="003865"/>
              </a:solidFill>
              <a:latin typeface="Noto Sans" panose="020B0502040504020204" pitchFamily="34" charset="0"/>
              <a:ea typeface="Noto Sans" panose="020B0502040504020204" pitchFamily="34" charset="0"/>
            </a:endParaRPr>
          </a:p>
          <a:p>
            <a:pPr marL="342900" indent="-342900">
              <a:buFont typeface="Arial" panose="020B0604020202020204" pitchFamily="34" charset="0"/>
              <a:buChar char="•"/>
            </a:pPr>
            <a:r>
              <a:rPr lang="en-US" dirty="0" smtClean="0">
                <a:solidFill>
                  <a:srgbClr val="003865"/>
                </a:solidFill>
                <a:latin typeface="Noto Sans" panose="020B0502040504020204" pitchFamily="34" charset="0"/>
                <a:ea typeface="Noto Sans" panose="020B0502040504020204" pitchFamily="34" charset="0"/>
              </a:rPr>
              <a:t>Very </a:t>
            </a:r>
            <a:r>
              <a:rPr lang="en-US" dirty="0">
                <a:solidFill>
                  <a:srgbClr val="003865"/>
                </a:solidFill>
                <a:latin typeface="Noto Sans" panose="020B0502040504020204" pitchFamily="34" charset="0"/>
                <a:ea typeface="Noto Sans" panose="020B0502040504020204" pitchFamily="34" charset="0"/>
              </a:rPr>
              <a:t>few hard “rules” about what is and isn’t </a:t>
            </a:r>
            <a:r>
              <a:rPr lang="en-US" dirty="0" smtClean="0">
                <a:solidFill>
                  <a:srgbClr val="003865"/>
                </a:solidFill>
                <a:latin typeface="Noto Sans" panose="020B0502040504020204" pitchFamily="34" charset="0"/>
                <a:ea typeface="Noto Sans" panose="020B0502040504020204" pitchFamily="34" charset="0"/>
              </a:rPr>
              <a:t>allowed</a:t>
            </a:r>
          </a:p>
          <a:p>
            <a:pPr marL="800100" lvl="1" indent="-342900">
              <a:buFont typeface="Arial" panose="020B0604020202020204" pitchFamily="34" charset="0"/>
              <a:buChar char="•"/>
            </a:pPr>
            <a:r>
              <a:rPr lang="en-US" dirty="0" smtClean="0">
                <a:solidFill>
                  <a:srgbClr val="003865"/>
                </a:solidFill>
                <a:latin typeface="Noto Sans" panose="020B0502040504020204" pitchFamily="34" charset="0"/>
                <a:ea typeface="Noto Sans" panose="020B0502040504020204" pitchFamily="34" charset="0"/>
              </a:rPr>
              <a:t>Intent is key – how do you demonstrate intent? </a:t>
            </a:r>
          </a:p>
          <a:p>
            <a:pPr marL="800100" lvl="1" indent="-342900">
              <a:buFont typeface="Arial" panose="020B0604020202020204" pitchFamily="34" charset="0"/>
              <a:buChar char="•"/>
            </a:pPr>
            <a:r>
              <a:rPr lang="en-US" dirty="0" smtClean="0">
                <a:solidFill>
                  <a:srgbClr val="003865"/>
                </a:solidFill>
                <a:latin typeface="Noto Sans" panose="020B0502040504020204" pitchFamily="34" charset="0"/>
                <a:ea typeface="Noto Sans" panose="020B0502040504020204" pitchFamily="34" charset="0"/>
              </a:rPr>
              <a:t>Need for rules of the road: right of way, ways to quickly communicate amongst actors, </a:t>
            </a:r>
            <a:r>
              <a:rPr lang="en-US" dirty="0" err="1" smtClean="0">
                <a:solidFill>
                  <a:srgbClr val="003865"/>
                </a:solidFill>
                <a:latin typeface="Noto Sans" panose="020B0502040504020204" pitchFamily="34" charset="0"/>
                <a:ea typeface="Noto Sans" panose="020B0502040504020204" pitchFamily="34" charset="0"/>
              </a:rPr>
              <a:t>IncSea</a:t>
            </a:r>
            <a:r>
              <a:rPr lang="en-US" dirty="0" smtClean="0">
                <a:solidFill>
                  <a:srgbClr val="003865"/>
                </a:solidFill>
                <a:latin typeface="Noto Sans" panose="020B0502040504020204" pitchFamily="34" charset="0"/>
                <a:ea typeface="Noto Sans" panose="020B0502040504020204" pitchFamily="34" charset="0"/>
              </a:rPr>
              <a:t> for space? </a:t>
            </a:r>
          </a:p>
          <a:p>
            <a:pPr marL="800100" lvl="1" indent="-342900">
              <a:buFont typeface="Arial" panose="020B0604020202020204" pitchFamily="34" charset="0"/>
              <a:buChar char="•"/>
            </a:pPr>
            <a:r>
              <a:rPr lang="en-US" dirty="0" smtClean="0">
                <a:solidFill>
                  <a:srgbClr val="003865"/>
                </a:solidFill>
                <a:latin typeface="Noto Sans" panose="020B0502040504020204" pitchFamily="34" charset="0"/>
                <a:ea typeface="Noto Sans" panose="020B0502040504020204" pitchFamily="34" charset="0"/>
              </a:rPr>
              <a:t>Role of space situational awareness and its limitations</a:t>
            </a:r>
            <a:endParaRPr lang="en-US" dirty="0">
              <a:solidFill>
                <a:srgbClr val="003865"/>
              </a:solidFill>
              <a:latin typeface="Noto Sans" panose="020B0502040504020204" pitchFamily="34" charset="0"/>
              <a:ea typeface="Noto Sans" panose="020B0502040504020204" pitchFamily="34" charset="0"/>
            </a:endParaRPr>
          </a:p>
          <a:p>
            <a:endParaRPr lang="en-US" sz="2400" dirty="0" smtClean="0">
              <a:latin typeface="Noto Sans" panose="020B0502040504020204" pitchFamily="34" charset="0"/>
              <a:ea typeface="Noto Sans" panose="020B0502040504020204" pitchFamily="34" charset="0"/>
            </a:endParaRPr>
          </a:p>
        </p:txBody>
      </p:sp>
    </p:spTree>
    <p:extLst>
      <p:ext uri="{BB962C8B-B14F-4D97-AF65-F5344CB8AC3E}">
        <p14:creationId xmlns:p14="http://schemas.microsoft.com/office/powerpoint/2010/main" val="222714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04DAF84E-2437-7449-9E5C-D52AE878460F}"/>
              </a:ext>
            </a:extLst>
          </p:cNvPr>
          <p:cNvPicPr>
            <a:picLocks noChangeAspect="1"/>
          </p:cNvPicPr>
          <p:nvPr/>
        </p:nvPicPr>
        <p:blipFill>
          <a:blip r:embed="rId2"/>
          <a:stretch>
            <a:fillRect/>
          </a:stretch>
        </p:blipFill>
        <p:spPr>
          <a:xfrm>
            <a:off x="0" y="0"/>
            <a:ext cx="1220932" cy="6858000"/>
          </a:xfrm>
          <a:prstGeom prst="rect">
            <a:avLst/>
          </a:prstGeom>
        </p:spPr>
      </p:pic>
      <p:cxnSp>
        <p:nvCxnSpPr>
          <p:cNvPr id="6" name="Straight Connector 5">
            <a:extLst>
              <a:ext uri="{FF2B5EF4-FFF2-40B4-BE49-F238E27FC236}">
                <a16:creationId xmlns:a16="http://schemas.microsoft.com/office/drawing/2014/main" id="{620CD92E-4077-B646-B7D3-96D30035ADB2}"/>
              </a:ext>
            </a:extLst>
          </p:cNvPr>
          <p:cNvCxnSpPr>
            <a:cxnSpLocks/>
          </p:cNvCxnSpPr>
          <p:nvPr/>
        </p:nvCxnSpPr>
        <p:spPr>
          <a:xfrm>
            <a:off x="359080" y="453546"/>
            <a:ext cx="11039605" cy="0"/>
          </a:xfrm>
          <a:prstGeom prst="line">
            <a:avLst/>
          </a:prstGeom>
          <a:ln w="6350">
            <a:solidFill>
              <a:srgbClr val="003865"/>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3FD4A56-ACB9-CA4D-BA32-BCD21FF224FD}"/>
              </a:ext>
            </a:extLst>
          </p:cNvPr>
          <p:cNvSpPr txBox="1"/>
          <p:nvPr/>
        </p:nvSpPr>
        <p:spPr>
          <a:xfrm>
            <a:off x="1669616" y="1059479"/>
            <a:ext cx="8599055" cy="584775"/>
          </a:xfrm>
          <a:prstGeom prst="rect">
            <a:avLst/>
          </a:prstGeom>
          <a:noFill/>
        </p:spPr>
        <p:txBody>
          <a:bodyPr wrap="square" rtlCol="0">
            <a:spAutoFit/>
          </a:bodyPr>
          <a:lstStyle/>
          <a:p>
            <a:r>
              <a:rPr lang="en-US" sz="3200" b="1" dirty="0" smtClean="0">
                <a:solidFill>
                  <a:srgbClr val="003865"/>
                </a:solidFill>
                <a:latin typeface="Noto Sans" panose="020B0502040504020204" pitchFamily="34" charset="0"/>
                <a:ea typeface="Noto Sans" panose="020B0502040504020204" pitchFamily="34" charset="0"/>
              </a:rPr>
              <a:t>Congestion On and Around the Moon</a:t>
            </a:r>
            <a:endParaRPr lang="en-US" sz="3200" b="1" dirty="0">
              <a:solidFill>
                <a:srgbClr val="003865"/>
              </a:solidFill>
              <a:latin typeface="Noto Sans" panose="020B0502040504020204" pitchFamily="34" charset="0"/>
              <a:ea typeface="Noto Sans" panose="020B0502040504020204" pitchFamily="34" charset="0"/>
            </a:endParaRPr>
          </a:p>
        </p:txBody>
      </p:sp>
      <p:sp>
        <p:nvSpPr>
          <p:cNvPr id="8" name="TextBox 7">
            <a:extLst>
              <a:ext uri="{FF2B5EF4-FFF2-40B4-BE49-F238E27FC236}">
                <a16:creationId xmlns:a16="http://schemas.microsoft.com/office/drawing/2014/main" id="{3786BF85-498E-2944-A5F3-4976ABE05D7D}"/>
              </a:ext>
            </a:extLst>
          </p:cNvPr>
          <p:cNvSpPr txBox="1"/>
          <p:nvPr/>
        </p:nvSpPr>
        <p:spPr>
          <a:xfrm>
            <a:off x="299060" y="248682"/>
            <a:ext cx="2741112" cy="338554"/>
          </a:xfrm>
          <a:prstGeom prst="rect">
            <a:avLst/>
          </a:prstGeom>
          <a:noFill/>
        </p:spPr>
        <p:txBody>
          <a:bodyPr wrap="square" rtlCol="0">
            <a:spAutoFit/>
          </a:bodyPr>
          <a:lstStyle/>
          <a:p>
            <a:r>
              <a:rPr lang="en-US" sz="800" spc="300"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U-M 581</a:t>
            </a:r>
            <a:r>
              <a:rPr lang="en-US" sz="800" spc="300"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 </a:t>
            </a:r>
            <a:r>
              <a:rPr lang="en-US" sz="800" spc="300"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November 2023</a:t>
            </a:r>
            <a:endParaRPr lang="en-US" sz="800" spc="300"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endParaRPr lang="en-US" sz="800" spc="300"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p:txBody>
      </p:sp>
      <p:pic>
        <p:nvPicPr>
          <p:cNvPr id="11" name="Picture 10" descr="Logo&#10;&#10;Description automatically generated">
            <a:extLst>
              <a:ext uri="{FF2B5EF4-FFF2-40B4-BE49-F238E27FC236}">
                <a16:creationId xmlns:a16="http://schemas.microsoft.com/office/drawing/2014/main" id="{4BBD6271-0387-A141-8DA6-6C8B604A0B28}"/>
              </a:ext>
            </a:extLst>
          </p:cNvPr>
          <p:cNvPicPr>
            <a:picLocks noChangeAspect="1"/>
          </p:cNvPicPr>
          <p:nvPr/>
        </p:nvPicPr>
        <p:blipFill>
          <a:blip r:embed="rId3"/>
          <a:stretch>
            <a:fillRect/>
          </a:stretch>
        </p:blipFill>
        <p:spPr>
          <a:xfrm>
            <a:off x="11398685" y="128569"/>
            <a:ext cx="643201" cy="638523"/>
          </a:xfrm>
          <a:prstGeom prst="rect">
            <a:avLst/>
          </a:prstGeom>
        </p:spPr>
      </p:pic>
      <p:sp>
        <p:nvSpPr>
          <p:cNvPr id="2" name="Rectangle 1"/>
          <p:cNvSpPr/>
          <p:nvPr/>
        </p:nvSpPr>
        <p:spPr>
          <a:xfrm>
            <a:off x="1669616" y="2376745"/>
            <a:ext cx="8671213" cy="3231654"/>
          </a:xfrm>
          <a:prstGeom prst="rect">
            <a:avLst/>
          </a:prstGeom>
        </p:spPr>
        <p:txBody>
          <a:bodyPr wrap="square">
            <a:spAutoFit/>
          </a:bodyPr>
          <a:lstStyle/>
          <a:p>
            <a:pPr marL="342900" indent="-342900">
              <a:buFont typeface="Arial" panose="020B0604020202020204" pitchFamily="34" charset="0"/>
              <a:buChar char="•"/>
            </a:pPr>
            <a:r>
              <a:rPr lang="en-US" dirty="0" smtClean="0">
                <a:solidFill>
                  <a:srgbClr val="003865"/>
                </a:solidFill>
                <a:latin typeface="Noto Sans" panose="020B0502040504020204" pitchFamily="34" charset="0"/>
                <a:ea typeface="Noto Sans" panose="020B0502040504020204" pitchFamily="34" charset="0"/>
              </a:rPr>
              <a:t>106 </a:t>
            </a:r>
            <a:r>
              <a:rPr lang="en-US" dirty="0" err="1" smtClean="0">
                <a:solidFill>
                  <a:srgbClr val="003865"/>
                </a:solidFill>
                <a:latin typeface="Noto Sans" panose="020B0502040504020204" pitchFamily="34" charset="0"/>
                <a:ea typeface="Noto Sans" panose="020B0502040504020204" pitchFamily="34" charset="0"/>
              </a:rPr>
              <a:t>cislunar</a:t>
            </a:r>
            <a:r>
              <a:rPr lang="en-US" dirty="0" smtClean="0">
                <a:solidFill>
                  <a:srgbClr val="003865"/>
                </a:solidFill>
                <a:latin typeface="Noto Sans" panose="020B0502040504020204" pitchFamily="34" charset="0"/>
                <a:ea typeface="Noto Sans" panose="020B0502040504020204" pitchFamily="34" charset="0"/>
              </a:rPr>
              <a:t> and lunar missions by 19 countries and one multilateral organization (ESA) </a:t>
            </a:r>
          </a:p>
          <a:p>
            <a:pPr marL="342900" indent="-342900">
              <a:buFont typeface="Arial" panose="020B0604020202020204" pitchFamily="34" charset="0"/>
              <a:buChar char="•"/>
            </a:pPr>
            <a:endParaRPr lang="en-US" dirty="0">
              <a:solidFill>
                <a:srgbClr val="003865"/>
              </a:solidFill>
              <a:latin typeface="Noto Sans" panose="020B0502040504020204" pitchFamily="34" charset="0"/>
              <a:ea typeface="Noto Sans" panose="020B0502040504020204" pitchFamily="34" charset="0"/>
            </a:endParaRPr>
          </a:p>
          <a:p>
            <a:pPr marL="342900" indent="-342900">
              <a:buFont typeface="Arial" panose="020B0604020202020204" pitchFamily="34" charset="0"/>
              <a:buChar char="•"/>
            </a:pPr>
            <a:r>
              <a:rPr lang="en-US" dirty="0" smtClean="0">
                <a:solidFill>
                  <a:srgbClr val="003865"/>
                </a:solidFill>
                <a:latin typeface="Noto Sans" panose="020B0502040504020204" pitchFamily="34" charset="0"/>
                <a:ea typeface="Noto Sans" panose="020B0502040504020204" pitchFamily="34" charset="0"/>
              </a:rPr>
              <a:t>Activities on the Moon are changing</a:t>
            </a:r>
          </a:p>
          <a:p>
            <a:pPr marL="342900" indent="-342900">
              <a:buFont typeface="Arial" panose="020B0604020202020204" pitchFamily="34" charset="0"/>
              <a:buChar char="•"/>
            </a:pPr>
            <a:endParaRPr lang="en-US" dirty="0" smtClean="0">
              <a:solidFill>
                <a:srgbClr val="003865"/>
              </a:solidFill>
              <a:latin typeface="Noto Sans" panose="020B0502040504020204" pitchFamily="34" charset="0"/>
              <a:ea typeface="Noto Sans" panose="020B0502040504020204" pitchFamily="34" charset="0"/>
            </a:endParaRPr>
          </a:p>
          <a:p>
            <a:pPr marL="342900" indent="-342900">
              <a:buFont typeface="Arial" panose="020B0604020202020204" pitchFamily="34" charset="0"/>
              <a:buChar char="•"/>
            </a:pPr>
            <a:r>
              <a:rPr lang="en-US" dirty="0" smtClean="0">
                <a:solidFill>
                  <a:srgbClr val="003865"/>
                </a:solidFill>
                <a:latin typeface="Noto Sans" panose="020B0502040504020204" pitchFamily="34" charset="0"/>
                <a:ea typeface="Noto Sans" panose="020B0502040504020204" pitchFamily="34" charset="0"/>
              </a:rPr>
              <a:t>Artemis Accords vs International Lunar Research Station?</a:t>
            </a:r>
          </a:p>
          <a:p>
            <a:pPr marL="342900" indent="-342900">
              <a:buFont typeface="Arial" panose="020B0604020202020204" pitchFamily="34" charset="0"/>
              <a:buChar char="•"/>
            </a:pPr>
            <a:endParaRPr lang="en-US" dirty="0">
              <a:solidFill>
                <a:srgbClr val="003865"/>
              </a:solidFill>
              <a:latin typeface="Noto Sans" panose="020B0502040504020204" pitchFamily="34" charset="0"/>
              <a:ea typeface="Noto Sans" panose="020B0502040504020204" pitchFamily="34" charset="0"/>
            </a:endParaRPr>
          </a:p>
          <a:p>
            <a:pPr marL="342900" indent="-342900">
              <a:buFont typeface="Arial" panose="020B0604020202020204" pitchFamily="34" charset="0"/>
              <a:buChar char="•"/>
            </a:pPr>
            <a:r>
              <a:rPr lang="en-US" dirty="0">
                <a:solidFill>
                  <a:srgbClr val="003865"/>
                </a:solidFill>
                <a:latin typeface="Noto Sans" panose="020B0502040504020204" pitchFamily="34" charset="0"/>
                <a:ea typeface="Noto Sans" panose="020B0502040504020204" pitchFamily="34" charset="0"/>
              </a:rPr>
              <a:t>Complications on Earth replicating on the Moon? </a:t>
            </a:r>
          </a:p>
          <a:p>
            <a:pPr marL="342900" indent="-342900">
              <a:buFont typeface="Arial" panose="020B0604020202020204" pitchFamily="34" charset="0"/>
              <a:buChar char="•"/>
            </a:pPr>
            <a:endParaRPr lang="en-US" dirty="0">
              <a:solidFill>
                <a:srgbClr val="003865"/>
              </a:solidFill>
              <a:latin typeface="Noto Sans" panose="020B0502040504020204" pitchFamily="34" charset="0"/>
              <a:ea typeface="Noto Sans" panose="020B0502040504020204" pitchFamily="34" charset="0"/>
            </a:endParaRPr>
          </a:p>
          <a:p>
            <a:pPr marL="342900" indent="-342900">
              <a:buFont typeface="Arial" panose="020B0604020202020204" pitchFamily="34" charset="0"/>
              <a:buChar char="•"/>
            </a:pPr>
            <a:endParaRPr lang="en-US" dirty="0">
              <a:solidFill>
                <a:srgbClr val="003865"/>
              </a:solidFill>
              <a:latin typeface="Noto Sans" panose="020B0502040504020204" pitchFamily="34" charset="0"/>
              <a:ea typeface="Noto Sans" panose="020B0502040504020204" pitchFamily="34" charset="0"/>
            </a:endParaRPr>
          </a:p>
          <a:p>
            <a:endParaRPr lang="en-US" sz="2400" dirty="0">
              <a:latin typeface="Noto Sans" panose="020B0502040504020204" pitchFamily="34" charset="0"/>
              <a:ea typeface="Noto Sans" panose="020B0502040504020204" pitchFamily="34" charset="0"/>
            </a:endParaRPr>
          </a:p>
        </p:txBody>
      </p:sp>
    </p:spTree>
    <p:extLst>
      <p:ext uri="{BB962C8B-B14F-4D97-AF65-F5344CB8AC3E}">
        <p14:creationId xmlns:p14="http://schemas.microsoft.com/office/powerpoint/2010/main" val="4726270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04DAF84E-2437-7449-9E5C-D52AE878460F}"/>
              </a:ext>
            </a:extLst>
          </p:cNvPr>
          <p:cNvPicPr>
            <a:picLocks noChangeAspect="1"/>
          </p:cNvPicPr>
          <p:nvPr/>
        </p:nvPicPr>
        <p:blipFill>
          <a:blip r:embed="rId3"/>
          <a:stretch>
            <a:fillRect/>
          </a:stretch>
        </p:blipFill>
        <p:spPr>
          <a:xfrm>
            <a:off x="0" y="0"/>
            <a:ext cx="1220932" cy="6858000"/>
          </a:xfrm>
          <a:prstGeom prst="rect">
            <a:avLst/>
          </a:prstGeom>
        </p:spPr>
      </p:pic>
      <p:cxnSp>
        <p:nvCxnSpPr>
          <p:cNvPr id="6" name="Straight Connector 5">
            <a:extLst>
              <a:ext uri="{FF2B5EF4-FFF2-40B4-BE49-F238E27FC236}">
                <a16:creationId xmlns:a16="http://schemas.microsoft.com/office/drawing/2014/main" id="{620CD92E-4077-B646-B7D3-96D30035ADB2}"/>
              </a:ext>
            </a:extLst>
          </p:cNvPr>
          <p:cNvCxnSpPr>
            <a:cxnSpLocks/>
          </p:cNvCxnSpPr>
          <p:nvPr/>
        </p:nvCxnSpPr>
        <p:spPr>
          <a:xfrm>
            <a:off x="359080" y="453546"/>
            <a:ext cx="11039605" cy="0"/>
          </a:xfrm>
          <a:prstGeom prst="line">
            <a:avLst/>
          </a:prstGeom>
          <a:ln w="6350">
            <a:solidFill>
              <a:srgbClr val="003865"/>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3FD4A56-ACB9-CA4D-BA32-BCD21FF224FD}"/>
              </a:ext>
            </a:extLst>
          </p:cNvPr>
          <p:cNvSpPr txBox="1"/>
          <p:nvPr/>
        </p:nvSpPr>
        <p:spPr>
          <a:xfrm>
            <a:off x="914400" y="809592"/>
            <a:ext cx="10428508" cy="6063198"/>
          </a:xfrm>
          <a:prstGeom prst="rect">
            <a:avLst/>
          </a:prstGeom>
          <a:noFill/>
        </p:spPr>
        <p:txBody>
          <a:bodyPr wrap="square" rtlCol="0">
            <a:spAutoFit/>
          </a:bodyPr>
          <a:lstStyle/>
          <a:p>
            <a:r>
              <a:rPr lang="en-CA" sz="3200" b="1"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State of Multilateral Security Discussions (1)</a:t>
            </a:r>
          </a:p>
          <a:p>
            <a:endParaRPr lang="en-CA" sz="3200" b="1"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pPr marL="285750" indent="-285750">
              <a:buFont typeface="Arial" panose="020B0604020202020204" pitchFamily="34" charset="0"/>
              <a:buChar char="•"/>
            </a:pPr>
            <a:r>
              <a:rPr lang="en-CA"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No forward movement on space security and stability discussions at the UN for decades</a:t>
            </a:r>
          </a:p>
          <a:p>
            <a:pPr marL="742950" lvl="1" indent="-285750">
              <a:buFont typeface="Arial" panose="020B0604020202020204" pitchFamily="34" charset="0"/>
              <a:buChar char="•"/>
            </a:pPr>
            <a:r>
              <a:rPr lang="en-CA"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Disagreement on nature of the threat and how to respond</a:t>
            </a:r>
          </a:p>
          <a:p>
            <a:pPr marL="742950" lvl="1" indent="-285750">
              <a:buFont typeface="Arial" panose="020B0604020202020204" pitchFamily="34" charset="0"/>
              <a:buChar char="•"/>
            </a:pPr>
            <a:r>
              <a:rPr lang="en-US" dirty="0">
                <a:solidFill>
                  <a:srgbClr val="003865"/>
                </a:solidFill>
                <a:latin typeface="Noto Sans" panose="020B0502040504020204" pitchFamily="34" charset="0"/>
                <a:ea typeface="Noto Sans" panose="020B0502040504020204" pitchFamily="34" charset="0"/>
              </a:rPr>
              <a:t>Treaty on the Prevention of the Placement of Weapons in Outer Space, the Threat or Use of Force Against Outer Space Objects (PPWT) / No First </a:t>
            </a:r>
            <a:r>
              <a:rPr lang="en-US" dirty="0" smtClean="0">
                <a:solidFill>
                  <a:srgbClr val="003865"/>
                </a:solidFill>
                <a:latin typeface="Noto Sans" panose="020B0502040504020204" pitchFamily="34" charset="0"/>
                <a:ea typeface="Noto Sans" panose="020B0502040504020204" pitchFamily="34" charset="0"/>
              </a:rPr>
              <a:t>Placement (NFP) </a:t>
            </a:r>
            <a:r>
              <a:rPr lang="en-US" dirty="0" err="1" smtClean="0">
                <a:solidFill>
                  <a:srgbClr val="003865"/>
                </a:solidFill>
                <a:latin typeface="Noto Sans" panose="020B0502040504020204" pitchFamily="34" charset="0"/>
                <a:ea typeface="Noto Sans" panose="020B0502040504020204" pitchFamily="34" charset="0"/>
              </a:rPr>
              <a:t>ve</a:t>
            </a:r>
            <a:r>
              <a:rPr lang="en-CA" dirty="0" err="1" smtClean="0">
                <a:solidFill>
                  <a:srgbClr val="003865"/>
                </a:solidFill>
                <a:latin typeface="Noto Sans" panose="020B0502040504020204" pitchFamily="34" charset="0"/>
                <a:ea typeface="Noto Sans" panose="020B0502040504020204" pitchFamily="34" charset="0"/>
                <a:cs typeface="Noto Sans" panose="020B0502040504020204" pitchFamily="34" charset="0"/>
              </a:rPr>
              <a:t>rsus</a:t>
            </a:r>
            <a:r>
              <a:rPr lang="en-CA"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 nothing</a:t>
            </a:r>
          </a:p>
          <a:p>
            <a:pPr marL="742950" lvl="1" indent="-285750">
              <a:buFont typeface="Arial" panose="020B0604020202020204" pitchFamily="34" charset="0"/>
              <a:buChar char="•"/>
            </a:pPr>
            <a:r>
              <a:rPr lang="en-US" dirty="0" smtClean="0">
                <a:solidFill>
                  <a:srgbClr val="003865"/>
                </a:solidFill>
                <a:latin typeface="Noto Sans" panose="020B0502040504020204" pitchFamily="34" charset="0"/>
                <a:ea typeface="Noto Sans" panose="020B0502040504020204" pitchFamily="34" charset="0"/>
              </a:rPr>
              <a:t>EU </a:t>
            </a:r>
            <a:r>
              <a:rPr lang="en-US" dirty="0">
                <a:solidFill>
                  <a:srgbClr val="003865"/>
                </a:solidFill>
                <a:latin typeface="Noto Sans" panose="020B0502040504020204" pitchFamily="34" charset="0"/>
                <a:ea typeface="Noto Sans" panose="020B0502040504020204" pitchFamily="34" charset="0"/>
              </a:rPr>
              <a:t>Draft Code of </a:t>
            </a:r>
            <a:r>
              <a:rPr lang="en-US" dirty="0" smtClean="0">
                <a:solidFill>
                  <a:srgbClr val="003865"/>
                </a:solidFill>
                <a:latin typeface="Noto Sans" panose="020B0502040504020204" pitchFamily="34" charset="0"/>
                <a:ea typeface="Noto Sans" panose="020B0502040504020204" pitchFamily="34" charset="0"/>
              </a:rPr>
              <a:t>Conduct</a:t>
            </a:r>
          </a:p>
          <a:p>
            <a:pPr marL="742950" lvl="1" indent="-285750">
              <a:buFont typeface="Arial" panose="020B0604020202020204" pitchFamily="34" charset="0"/>
              <a:buChar char="•"/>
            </a:pPr>
            <a:r>
              <a:rPr lang="en-US" dirty="0" smtClean="0">
                <a:solidFill>
                  <a:srgbClr val="003865"/>
                </a:solidFill>
                <a:latin typeface="Noto Sans" panose="020B0502040504020204" pitchFamily="34" charset="0"/>
                <a:ea typeface="Noto Sans" panose="020B0502040504020204" pitchFamily="34" charset="0"/>
              </a:rPr>
              <a:t>2013 </a:t>
            </a:r>
            <a:r>
              <a:rPr lang="en-US" dirty="0">
                <a:solidFill>
                  <a:srgbClr val="003865"/>
                </a:solidFill>
                <a:latin typeface="Noto Sans" panose="020B0502040504020204" pitchFamily="34" charset="0"/>
                <a:ea typeface="Noto Sans" panose="020B0502040504020204" pitchFamily="34" charset="0"/>
              </a:rPr>
              <a:t>Group of Governmental Experts (GGE) on </a:t>
            </a:r>
            <a:r>
              <a:rPr lang="en-US" dirty="0" smtClean="0">
                <a:solidFill>
                  <a:srgbClr val="003865"/>
                </a:solidFill>
                <a:latin typeface="Noto Sans" panose="020B0502040504020204" pitchFamily="34" charset="0"/>
                <a:ea typeface="Noto Sans" panose="020B0502040504020204" pitchFamily="34" charset="0"/>
              </a:rPr>
              <a:t>TCBMs</a:t>
            </a:r>
          </a:p>
          <a:p>
            <a:pPr marL="742950" lvl="1" indent="-285750">
              <a:buFont typeface="Arial" panose="020B0604020202020204" pitchFamily="34" charset="0"/>
              <a:buChar char="•"/>
            </a:pPr>
            <a:r>
              <a:rPr lang="en-US" dirty="0" smtClean="0">
                <a:solidFill>
                  <a:srgbClr val="003865"/>
                </a:solidFill>
                <a:latin typeface="Noto Sans" panose="020B0502040504020204" pitchFamily="34" charset="0"/>
                <a:ea typeface="Noto Sans" panose="020B0502040504020204" pitchFamily="34" charset="0"/>
              </a:rPr>
              <a:t>2019 GGE on prevention of an arms race in outer space (PAROS)</a:t>
            </a:r>
            <a:endParaRPr lang="en-US" dirty="0">
              <a:solidFill>
                <a:srgbClr val="003865"/>
              </a:solidFill>
              <a:latin typeface="Noto Sans" panose="020B0502040504020204" pitchFamily="34" charset="0"/>
              <a:ea typeface="Noto Sans" panose="020B0502040504020204" pitchFamily="34" charset="0"/>
            </a:endParaRPr>
          </a:p>
          <a:p>
            <a:pPr marL="742950" lvl="1" indent="-285750">
              <a:buFont typeface="Arial" panose="020B0604020202020204" pitchFamily="34" charset="0"/>
              <a:buChar char="•"/>
            </a:pPr>
            <a:endParaRPr lang="en-CA" dirty="0" smtClean="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pPr marL="285750" indent="-285750">
              <a:buFont typeface="Arial" panose="020B0604020202020204" pitchFamily="34" charset="0"/>
              <a:buChar char="•"/>
            </a:pPr>
            <a:r>
              <a:rPr lang="en-CA"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UNGA </a:t>
            </a:r>
            <a:r>
              <a:rPr lang="en-CA" dirty="0">
                <a:solidFill>
                  <a:srgbClr val="003865"/>
                </a:solidFill>
                <a:latin typeface="Noto Sans" panose="020B0502040504020204" pitchFamily="34" charset="0"/>
                <a:ea typeface="Noto Sans" panose="020B0502040504020204" pitchFamily="34" charset="0"/>
                <a:cs typeface="Noto Sans" panose="020B0502040504020204" pitchFamily="34" charset="0"/>
              </a:rPr>
              <a:t>75/36: Dec. 2020</a:t>
            </a:r>
          </a:p>
          <a:p>
            <a:pPr marL="742950" lvl="1" indent="-285750">
              <a:buFont typeface="Arial" panose="020B0604020202020204" pitchFamily="34" charset="0"/>
              <a:buChar char="•"/>
            </a:pPr>
            <a:r>
              <a:rPr lang="en-CA" dirty="0">
                <a:solidFill>
                  <a:srgbClr val="003865"/>
                </a:solidFill>
                <a:latin typeface="Noto Sans" panose="020B0502040504020204" pitchFamily="34" charset="0"/>
                <a:ea typeface="Noto Sans" panose="020B0502040504020204" pitchFamily="34" charset="0"/>
                <a:cs typeface="Noto Sans" panose="020B0502040504020204" pitchFamily="34" charset="0"/>
              </a:rPr>
              <a:t>National submissions to the UNSG on nature of the threat to space, responsible/irresponsible behavior, and possible paths </a:t>
            </a:r>
            <a:r>
              <a:rPr lang="en-CA"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forward</a:t>
            </a:r>
          </a:p>
          <a:p>
            <a:pPr marL="742950" lvl="1" indent="-285750">
              <a:buFont typeface="Arial" panose="020B0604020202020204" pitchFamily="34" charset="0"/>
              <a:buChar char="•"/>
            </a:pPr>
            <a:r>
              <a:rPr lang="en-CA"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See some commonalities emerge: act with due regard, avoid harmful interference, </a:t>
            </a:r>
            <a:r>
              <a:rPr lang="en-CA" dirty="0">
                <a:solidFill>
                  <a:srgbClr val="003865"/>
                </a:solidFill>
                <a:latin typeface="Noto Sans" panose="020B0502040504020204" pitchFamily="34" charset="0"/>
                <a:ea typeface="Noto Sans" panose="020B0502040504020204" pitchFamily="34" charset="0"/>
                <a:cs typeface="Noto Sans" panose="020B0502040504020204" pitchFamily="34" charset="0"/>
              </a:rPr>
              <a:t>no non-consensual close approaches, </a:t>
            </a:r>
            <a:r>
              <a:rPr lang="en-CA"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no </a:t>
            </a:r>
            <a:r>
              <a:rPr lang="en-CA" dirty="0">
                <a:solidFill>
                  <a:srgbClr val="003865"/>
                </a:solidFill>
                <a:latin typeface="Noto Sans" panose="020B0502040504020204" pitchFamily="34" charset="0"/>
                <a:ea typeface="Noto Sans" panose="020B0502040504020204" pitchFamily="34" charset="0"/>
                <a:cs typeface="Noto Sans" panose="020B0502040504020204" pitchFamily="34" charset="0"/>
              </a:rPr>
              <a:t>deliberate creation of long-lived debris</a:t>
            </a:r>
          </a:p>
          <a:p>
            <a:pPr marL="285750" indent="-285750">
              <a:buFont typeface="Arial" panose="020B0604020202020204" pitchFamily="34" charset="0"/>
              <a:buChar char="•"/>
            </a:pPr>
            <a:endParaRPr lang="en-CA" dirty="0" smtClean="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pPr marL="285750" indent="-285750">
              <a:buFont typeface="Arial" panose="020B0604020202020204" pitchFamily="34" charset="0"/>
              <a:buChar char="•"/>
            </a:pPr>
            <a:r>
              <a:rPr lang="en-CA"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UNGA 76/231: Dec. 2021 </a:t>
            </a:r>
          </a:p>
          <a:p>
            <a:pPr marL="742950" lvl="1" indent="-285750">
              <a:buFont typeface="Arial" panose="020B0604020202020204" pitchFamily="34" charset="0"/>
              <a:buChar char="•"/>
            </a:pPr>
            <a:r>
              <a:rPr lang="en-CA"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Created an </a:t>
            </a:r>
            <a:r>
              <a:rPr lang="en-CA" dirty="0">
                <a:solidFill>
                  <a:srgbClr val="003865"/>
                </a:solidFill>
                <a:latin typeface="Noto Sans" panose="020B0502040504020204" pitchFamily="34" charset="0"/>
                <a:ea typeface="Noto Sans" panose="020B0502040504020204" pitchFamily="34" charset="0"/>
                <a:cs typeface="Noto Sans" panose="020B0502040504020204" pitchFamily="34" charset="0"/>
              </a:rPr>
              <a:t>Open-Ended Working </a:t>
            </a:r>
            <a:r>
              <a:rPr lang="en-CA"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Group to meet four times over 2022 and 2023 </a:t>
            </a:r>
            <a:endParaRPr lang="en-CA"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pPr marL="742950" lvl="1" indent="-285750">
              <a:buFont typeface="Arial" panose="020B0604020202020204" pitchFamily="34" charset="0"/>
              <a:buChar char="•"/>
            </a:pPr>
            <a:r>
              <a:rPr lang="en-CA"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Goal: come up with </a:t>
            </a:r>
            <a:r>
              <a:rPr lang="en-US" dirty="0" smtClean="0">
                <a:solidFill>
                  <a:srgbClr val="003865"/>
                </a:solidFill>
                <a:latin typeface="Noto Sans" panose="020B0502040504020204" pitchFamily="34" charset="0"/>
                <a:ea typeface="Noto Sans" panose="020B0502040504020204" pitchFamily="34" charset="0"/>
              </a:rPr>
              <a:t>recommendations </a:t>
            </a:r>
            <a:r>
              <a:rPr lang="en-US" dirty="0">
                <a:solidFill>
                  <a:srgbClr val="003865"/>
                </a:solidFill>
                <a:latin typeface="Noto Sans" panose="020B0502040504020204" pitchFamily="34" charset="0"/>
                <a:ea typeface="Noto Sans" panose="020B0502040504020204" pitchFamily="34" charset="0"/>
              </a:rPr>
              <a:t>on possible norms, </a:t>
            </a:r>
            <a:r>
              <a:rPr lang="en-US" dirty="0" smtClean="0">
                <a:solidFill>
                  <a:srgbClr val="003865"/>
                </a:solidFill>
                <a:latin typeface="Noto Sans" panose="020B0502040504020204" pitchFamily="34" charset="0"/>
                <a:ea typeface="Noto Sans" panose="020B0502040504020204" pitchFamily="34" charset="0"/>
              </a:rPr>
              <a:t>rules, </a:t>
            </a:r>
            <a:r>
              <a:rPr lang="en-US" dirty="0">
                <a:solidFill>
                  <a:srgbClr val="003865"/>
                </a:solidFill>
                <a:latin typeface="Noto Sans" panose="020B0502040504020204" pitchFamily="34" charset="0"/>
                <a:ea typeface="Noto Sans" panose="020B0502040504020204" pitchFamily="34" charset="0"/>
              </a:rPr>
              <a:t>and principles of responsible behaviors relating to threats by States to space systems</a:t>
            </a:r>
            <a:endParaRPr lang="en-CA" b="1"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p:txBody>
      </p:sp>
      <p:sp>
        <p:nvSpPr>
          <p:cNvPr id="8" name="TextBox 7">
            <a:extLst>
              <a:ext uri="{FF2B5EF4-FFF2-40B4-BE49-F238E27FC236}">
                <a16:creationId xmlns:a16="http://schemas.microsoft.com/office/drawing/2014/main" id="{3786BF85-498E-2944-A5F3-4976ABE05D7D}"/>
              </a:ext>
            </a:extLst>
          </p:cNvPr>
          <p:cNvSpPr txBox="1"/>
          <p:nvPr/>
        </p:nvSpPr>
        <p:spPr>
          <a:xfrm>
            <a:off x="299060" y="232387"/>
            <a:ext cx="2741112" cy="461665"/>
          </a:xfrm>
          <a:prstGeom prst="rect">
            <a:avLst/>
          </a:prstGeom>
          <a:noFill/>
        </p:spPr>
        <p:txBody>
          <a:bodyPr wrap="square" rtlCol="0">
            <a:spAutoFit/>
          </a:bodyPr>
          <a:lstStyle/>
          <a:p>
            <a:r>
              <a:rPr lang="en-US" sz="800" spc="300"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U-M 581 November</a:t>
            </a:r>
            <a:r>
              <a:rPr lang="en-US" sz="800" spc="300"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 </a:t>
            </a:r>
            <a:r>
              <a:rPr lang="en-US" sz="800" spc="300" dirty="0">
                <a:solidFill>
                  <a:srgbClr val="003865"/>
                </a:solidFill>
                <a:latin typeface="Noto Sans" panose="020B0502040504020204" pitchFamily="34" charset="0"/>
                <a:ea typeface="Noto Sans" panose="020B0502040504020204" pitchFamily="34" charset="0"/>
                <a:cs typeface="Noto Sans" panose="020B0502040504020204" pitchFamily="34" charset="0"/>
              </a:rPr>
              <a:t>2023</a:t>
            </a:r>
          </a:p>
          <a:p>
            <a:endParaRPr lang="en-US" sz="800" spc="300"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endParaRPr lang="en-US" sz="800" spc="300"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p:txBody>
      </p:sp>
      <p:pic>
        <p:nvPicPr>
          <p:cNvPr id="11" name="Picture 10" descr="Logo&#10;&#10;Description automatically generated">
            <a:extLst>
              <a:ext uri="{FF2B5EF4-FFF2-40B4-BE49-F238E27FC236}">
                <a16:creationId xmlns:a16="http://schemas.microsoft.com/office/drawing/2014/main" id="{4BBD6271-0387-A141-8DA6-6C8B604A0B28}"/>
              </a:ext>
            </a:extLst>
          </p:cNvPr>
          <p:cNvPicPr>
            <a:picLocks noChangeAspect="1"/>
          </p:cNvPicPr>
          <p:nvPr/>
        </p:nvPicPr>
        <p:blipFill>
          <a:blip r:embed="rId4"/>
          <a:stretch>
            <a:fillRect/>
          </a:stretch>
        </p:blipFill>
        <p:spPr>
          <a:xfrm>
            <a:off x="11398685" y="128569"/>
            <a:ext cx="643201" cy="638523"/>
          </a:xfrm>
          <a:prstGeom prst="rect">
            <a:avLst/>
          </a:prstGeom>
        </p:spPr>
      </p:pic>
    </p:spTree>
    <p:extLst>
      <p:ext uri="{BB962C8B-B14F-4D97-AF65-F5344CB8AC3E}">
        <p14:creationId xmlns:p14="http://schemas.microsoft.com/office/powerpoint/2010/main" val="15945652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04DAF84E-2437-7449-9E5C-D52AE878460F}"/>
              </a:ext>
            </a:extLst>
          </p:cNvPr>
          <p:cNvPicPr>
            <a:picLocks noChangeAspect="1"/>
          </p:cNvPicPr>
          <p:nvPr/>
        </p:nvPicPr>
        <p:blipFill>
          <a:blip r:embed="rId3"/>
          <a:stretch>
            <a:fillRect/>
          </a:stretch>
        </p:blipFill>
        <p:spPr>
          <a:xfrm>
            <a:off x="0" y="0"/>
            <a:ext cx="1220932" cy="6858000"/>
          </a:xfrm>
          <a:prstGeom prst="rect">
            <a:avLst/>
          </a:prstGeom>
        </p:spPr>
      </p:pic>
      <p:cxnSp>
        <p:nvCxnSpPr>
          <p:cNvPr id="6" name="Straight Connector 5">
            <a:extLst>
              <a:ext uri="{FF2B5EF4-FFF2-40B4-BE49-F238E27FC236}">
                <a16:creationId xmlns:a16="http://schemas.microsoft.com/office/drawing/2014/main" id="{620CD92E-4077-B646-B7D3-96D30035ADB2}"/>
              </a:ext>
            </a:extLst>
          </p:cNvPr>
          <p:cNvCxnSpPr>
            <a:cxnSpLocks/>
          </p:cNvCxnSpPr>
          <p:nvPr/>
        </p:nvCxnSpPr>
        <p:spPr>
          <a:xfrm>
            <a:off x="359080" y="453546"/>
            <a:ext cx="11039605" cy="0"/>
          </a:xfrm>
          <a:prstGeom prst="line">
            <a:avLst/>
          </a:prstGeom>
          <a:ln w="6350">
            <a:solidFill>
              <a:srgbClr val="003865"/>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3FD4A56-ACB9-CA4D-BA32-BCD21FF224FD}"/>
              </a:ext>
            </a:extLst>
          </p:cNvPr>
          <p:cNvSpPr txBox="1"/>
          <p:nvPr/>
        </p:nvSpPr>
        <p:spPr>
          <a:xfrm>
            <a:off x="914400" y="544372"/>
            <a:ext cx="10428508" cy="6340197"/>
          </a:xfrm>
          <a:prstGeom prst="rect">
            <a:avLst/>
          </a:prstGeom>
          <a:noFill/>
        </p:spPr>
        <p:txBody>
          <a:bodyPr wrap="square" rtlCol="0">
            <a:spAutoFit/>
          </a:bodyPr>
          <a:lstStyle/>
          <a:p>
            <a:r>
              <a:rPr lang="en-CA" sz="3200" b="1"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State of Multilateral Security Discussions (2)</a:t>
            </a:r>
          </a:p>
          <a:p>
            <a:endParaRPr lang="en-CA" sz="3200" b="1"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pPr marL="285750" indent="-285750">
              <a:buFont typeface="Arial" panose="020B0604020202020204" pitchFamily="34" charset="0"/>
              <a:buChar char="•"/>
            </a:pPr>
            <a:r>
              <a:rPr lang="en-CA"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Open-ended Working Group (OEWG) on Reducing Space Threats through Norms, Rules, and Principles of Responsible Behaviours </a:t>
            </a:r>
          </a:p>
          <a:p>
            <a:pPr marL="742950" lvl="1" indent="-285750">
              <a:buFont typeface="Arial" panose="020B0604020202020204" pitchFamily="34" charset="0"/>
              <a:buChar char="•"/>
            </a:pPr>
            <a:r>
              <a:rPr lang="en-CA"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Met four times from May 2022 to August 2023</a:t>
            </a:r>
            <a:endParaRPr lang="en-CA"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pPr marL="742950" lvl="1" indent="-285750">
              <a:buFont typeface="Arial" panose="020B0604020202020204" pitchFamily="34" charset="0"/>
              <a:buChar char="•"/>
            </a:pPr>
            <a:r>
              <a:rPr lang="en-CA"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70 countries participated plus civil society</a:t>
            </a:r>
          </a:p>
          <a:p>
            <a:pPr marL="742950" lvl="1" indent="-285750">
              <a:buFont typeface="Arial" panose="020B0604020202020204" pitchFamily="34" charset="0"/>
              <a:buChar char="•"/>
            </a:pPr>
            <a:endParaRPr lang="en-CA" dirty="0" smtClean="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pPr marL="285750" indent="-285750">
              <a:buFont typeface="Arial" panose="020B0604020202020204" pitchFamily="34" charset="0"/>
              <a:buChar char="•"/>
            </a:pPr>
            <a:r>
              <a:rPr lang="en-CA" dirty="0">
                <a:solidFill>
                  <a:srgbClr val="003865"/>
                </a:solidFill>
                <a:latin typeface="Noto Sans" panose="020B0502040504020204" pitchFamily="34" charset="0"/>
                <a:ea typeface="Noto Sans" panose="020B0502040504020204" pitchFamily="34" charset="0"/>
                <a:cs typeface="Noto Sans" panose="020B0502040504020204" pitchFamily="34" charset="0"/>
              </a:rPr>
              <a:t>UNGA 77/41: Dec. 2022</a:t>
            </a:r>
          </a:p>
          <a:p>
            <a:pPr marL="742950" lvl="1" indent="-285750">
              <a:buFont typeface="Arial" panose="020B0604020202020204" pitchFamily="34" charset="0"/>
              <a:buChar char="•"/>
            </a:pPr>
            <a:r>
              <a:rPr lang="en-CA" dirty="0">
                <a:solidFill>
                  <a:srgbClr val="003865"/>
                </a:solidFill>
                <a:latin typeface="Noto Sans" panose="020B0502040504020204" pitchFamily="34" charset="0"/>
                <a:ea typeface="Noto Sans" panose="020B0502040504020204" pitchFamily="34" charset="0"/>
                <a:cs typeface="Noto Sans" panose="020B0502040504020204" pitchFamily="34" charset="0"/>
              </a:rPr>
              <a:t>Calls upon nations to make the commitment not to conduct destructive DA-ASAT missile tests</a:t>
            </a:r>
          </a:p>
          <a:p>
            <a:pPr marL="742950" lvl="1" indent="-285750">
              <a:buFont typeface="Arial" panose="020B0604020202020204" pitchFamily="34" charset="0"/>
              <a:buChar char="•"/>
            </a:pPr>
            <a:r>
              <a:rPr lang="en-CA" dirty="0">
                <a:solidFill>
                  <a:srgbClr val="003865"/>
                </a:solidFill>
                <a:latin typeface="Noto Sans" panose="020B0502040504020204" pitchFamily="34" charset="0"/>
                <a:ea typeface="Noto Sans" panose="020B0502040504020204" pitchFamily="34" charset="0"/>
                <a:cs typeface="Noto Sans" panose="020B0502040504020204" pitchFamily="34" charset="0"/>
              </a:rPr>
              <a:t>155-9-9 </a:t>
            </a:r>
          </a:p>
          <a:p>
            <a:pPr marL="285750" indent="-285750">
              <a:buFont typeface="Arial" panose="020B0604020202020204" pitchFamily="34" charset="0"/>
              <a:buChar char="•"/>
            </a:pPr>
            <a:endParaRPr lang="en-CA" dirty="0" smtClean="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pPr marL="285750" indent="-285750">
              <a:buFont typeface="Arial" panose="020B0604020202020204" pitchFamily="34" charset="0"/>
              <a:buChar char="•"/>
            </a:pPr>
            <a:r>
              <a:rPr lang="en-CA"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UNGA 77/42: </a:t>
            </a:r>
            <a:r>
              <a:rPr lang="en-CA" dirty="0">
                <a:solidFill>
                  <a:srgbClr val="003865"/>
                </a:solidFill>
                <a:latin typeface="Noto Sans" panose="020B0502040504020204" pitchFamily="34" charset="0"/>
                <a:ea typeface="Noto Sans" panose="020B0502040504020204" pitchFamily="34" charset="0"/>
                <a:cs typeface="Noto Sans" panose="020B0502040504020204" pitchFamily="34" charset="0"/>
              </a:rPr>
              <a:t>Dec. </a:t>
            </a:r>
            <a:r>
              <a:rPr lang="en-CA"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2022</a:t>
            </a:r>
            <a:endParaRPr lang="en-CA"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pPr marL="742950" lvl="1" indent="-285750">
              <a:buFont typeface="Arial" panose="020B0604020202020204" pitchFamily="34" charset="0"/>
              <a:buChar char="•"/>
            </a:pPr>
            <a:r>
              <a:rPr lang="en-CA"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Calls for no first placement of weapons in outer space</a:t>
            </a:r>
          </a:p>
          <a:p>
            <a:pPr marL="742950" lvl="1" indent="-285750">
              <a:buFont typeface="Arial" panose="020B0604020202020204" pitchFamily="34" charset="0"/>
              <a:buChar char="•"/>
            </a:pPr>
            <a:r>
              <a:rPr lang="en-CA"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123-50-3 </a:t>
            </a:r>
          </a:p>
          <a:p>
            <a:pPr marL="285750" indent="-285750">
              <a:buFont typeface="Arial" panose="020B0604020202020204" pitchFamily="34" charset="0"/>
              <a:buChar char="•"/>
            </a:pPr>
            <a:endParaRPr lang="en-CA" dirty="0" smtClean="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pPr marL="285750" indent="-285750">
              <a:buFont typeface="Arial" panose="020B0604020202020204" pitchFamily="34" charset="0"/>
              <a:buChar char="•"/>
            </a:pPr>
            <a:r>
              <a:rPr lang="en-CA"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UNGA 77/250: Dec. 2022</a:t>
            </a:r>
          </a:p>
          <a:p>
            <a:pPr marL="742950" lvl="1" indent="-285750">
              <a:buFont typeface="Arial" panose="020B0604020202020204" pitchFamily="34" charset="0"/>
              <a:buChar char="•"/>
            </a:pPr>
            <a:r>
              <a:rPr lang="en-CA"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Calls for a GGE to </a:t>
            </a:r>
            <a:r>
              <a:rPr lang="en-US" dirty="0" smtClean="0">
                <a:solidFill>
                  <a:srgbClr val="003865"/>
                </a:solidFill>
                <a:latin typeface="Noto Sans" panose="020B0502040504020204" pitchFamily="34" charset="0"/>
                <a:ea typeface="Noto Sans" panose="020B0502040504020204" pitchFamily="34" charset="0"/>
              </a:rPr>
              <a:t>to </a:t>
            </a:r>
            <a:r>
              <a:rPr lang="en-US" dirty="0">
                <a:solidFill>
                  <a:srgbClr val="003865"/>
                </a:solidFill>
                <a:latin typeface="Noto Sans" panose="020B0502040504020204" pitchFamily="34" charset="0"/>
                <a:ea typeface="Noto Sans" panose="020B0502040504020204" pitchFamily="34" charset="0"/>
              </a:rPr>
              <a:t>consider and make recommendations on substantial elements of an international legally binding instrument on </a:t>
            </a:r>
            <a:r>
              <a:rPr lang="en-US" dirty="0" smtClean="0">
                <a:solidFill>
                  <a:srgbClr val="003865"/>
                </a:solidFill>
                <a:latin typeface="Noto Sans" panose="020B0502040504020204" pitchFamily="34" charset="0"/>
                <a:ea typeface="Noto Sans" panose="020B0502040504020204" pitchFamily="34" charset="0"/>
              </a:rPr>
              <a:t>PAROS (including the prevention of placement of weapons in outer space); 115-47-7</a:t>
            </a:r>
            <a:endParaRPr lang="en-US" dirty="0">
              <a:solidFill>
                <a:srgbClr val="003865"/>
              </a:solidFill>
              <a:latin typeface="Noto Sans" panose="020B0502040504020204" pitchFamily="34" charset="0"/>
              <a:ea typeface="Noto Sans" panose="020B0502040504020204" pitchFamily="34" charset="0"/>
            </a:endParaRPr>
          </a:p>
          <a:p>
            <a:pPr marL="742950" lvl="1" indent="-285750">
              <a:buFont typeface="Arial" panose="020B0604020202020204" pitchFamily="34" charset="0"/>
              <a:buChar char="•"/>
            </a:pPr>
            <a:r>
              <a:rPr lang="en-CA"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Will meet for two weeks November 2023 and July 2024</a:t>
            </a:r>
          </a:p>
        </p:txBody>
      </p:sp>
      <p:sp>
        <p:nvSpPr>
          <p:cNvPr id="8" name="TextBox 7">
            <a:extLst>
              <a:ext uri="{FF2B5EF4-FFF2-40B4-BE49-F238E27FC236}">
                <a16:creationId xmlns:a16="http://schemas.microsoft.com/office/drawing/2014/main" id="{3786BF85-498E-2944-A5F3-4976ABE05D7D}"/>
              </a:ext>
            </a:extLst>
          </p:cNvPr>
          <p:cNvSpPr txBox="1"/>
          <p:nvPr/>
        </p:nvSpPr>
        <p:spPr>
          <a:xfrm>
            <a:off x="299060" y="232387"/>
            <a:ext cx="2741112" cy="461665"/>
          </a:xfrm>
          <a:prstGeom prst="rect">
            <a:avLst/>
          </a:prstGeom>
          <a:noFill/>
        </p:spPr>
        <p:txBody>
          <a:bodyPr wrap="square" rtlCol="0">
            <a:spAutoFit/>
          </a:bodyPr>
          <a:lstStyle/>
          <a:p>
            <a:r>
              <a:rPr lang="en-US" sz="800" spc="300"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U-M 581 November</a:t>
            </a:r>
            <a:r>
              <a:rPr lang="en-US" sz="800" spc="300"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 </a:t>
            </a:r>
            <a:r>
              <a:rPr lang="en-US" sz="800" spc="300" dirty="0">
                <a:solidFill>
                  <a:srgbClr val="003865"/>
                </a:solidFill>
                <a:latin typeface="Noto Sans" panose="020B0502040504020204" pitchFamily="34" charset="0"/>
                <a:ea typeface="Noto Sans" panose="020B0502040504020204" pitchFamily="34" charset="0"/>
                <a:cs typeface="Noto Sans" panose="020B0502040504020204" pitchFamily="34" charset="0"/>
              </a:rPr>
              <a:t>2023</a:t>
            </a:r>
          </a:p>
          <a:p>
            <a:endParaRPr lang="en-US" sz="800" spc="300"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endParaRPr lang="en-US" sz="800" spc="300"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p:txBody>
      </p:sp>
      <p:pic>
        <p:nvPicPr>
          <p:cNvPr id="11" name="Picture 10" descr="Logo&#10;&#10;Description automatically generated">
            <a:extLst>
              <a:ext uri="{FF2B5EF4-FFF2-40B4-BE49-F238E27FC236}">
                <a16:creationId xmlns:a16="http://schemas.microsoft.com/office/drawing/2014/main" id="{4BBD6271-0387-A141-8DA6-6C8B604A0B28}"/>
              </a:ext>
            </a:extLst>
          </p:cNvPr>
          <p:cNvPicPr>
            <a:picLocks noChangeAspect="1"/>
          </p:cNvPicPr>
          <p:nvPr/>
        </p:nvPicPr>
        <p:blipFill>
          <a:blip r:embed="rId4"/>
          <a:stretch>
            <a:fillRect/>
          </a:stretch>
        </p:blipFill>
        <p:spPr>
          <a:xfrm>
            <a:off x="11398685" y="128569"/>
            <a:ext cx="643201" cy="638523"/>
          </a:xfrm>
          <a:prstGeom prst="rect">
            <a:avLst/>
          </a:prstGeom>
        </p:spPr>
      </p:pic>
    </p:spTree>
    <p:extLst>
      <p:ext uri="{BB962C8B-B14F-4D97-AF65-F5344CB8AC3E}">
        <p14:creationId xmlns:p14="http://schemas.microsoft.com/office/powerpoint/2010/main" val="20661631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04DAF84E-2437-7449-9E5C-D52AE878460F}"/>
              </a:ext>
            </a:extLst>
          </p:cNvPr>
          <p:cNvPicPr>
            <a:picLocks noChangeAspect="1"/>
          </p:cNvPicPr>
          <p:nvPr/>
        </p:nvPicPr>
        <p:blipFill>
          <a:blip r:embed="rId2"/>
          <a:stretch>
            <a:fillRect/>
          </a:stretch>
        </p:blipFill>
        <p:spPr>
          <a:xfrm>
            <a:off x="0" y="0"/>
            <a:ext cx="1220932" cy="6858000"/>
          </a:xfrm>
          <a:prstGeom prst="rect">
            <a:avLst/>
          </a:prstGeom>
        </p:spPr>
      </p:pic>
      <p:cxnSp>
        <p:nvCxnSpPr>
          <p:cNvPr id="6" name="Straight Connector 5">
            <a:extLst>
              <a:ext uri="{FF2B5EF4-FFF2-40B4-BE49-F238E27FC236}">
                <a16:creationId xmlns:a16="http://schemas.microsoft.com/office/drawing/2014/main" id="{620CD92E-4077-B646-B7D3-96D30035ADB2}"/>
              </a:ext>
            </a:extLst>
          </p:cNvPr>
          <p:cNvCxnSpPr>
            <a:cxnSpLocks/>
          </p:cNvCxnSpPr>
          <p:nvPr/>
        </p:nvCxnSpPr>
        <p:spPr>
          <a:xfrm>
            <a:off x="359080" y="453546"/>
            <a:ext cx="11039605" cy="0"/>
          </a:xfrm>
          <a:prstGeom prst="line">
            <a:avLst/>
          </a:prstGeom>
          <a:ln w="6350">
            <a:solidFill>
              <a:srgbClr val="003865"/>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3FD4A56-ACB9-CA4D-BA32-BCD21FF224FD}"/>
              </a:ext>
            </a:extLst>
          </p:cNvPr>
          <p:cNvSpPr txBox="1"/>
          <p:nvPr/>
        </p:nvSpPr>
        <p:spPr>
          <a:xfrm>
            <a:off x="914400" y="809592"/>
            <a:ext cx="10428508" cy="4124206"/>
          </a:xfrm>
          <a:prstGeom prst="rect">
            <a:avLst/>
          </a:prstGeom>
          <a:noFill/>
        </p:spPr>
        <p:txBody>
          <a:bodyPr wrap="square" rtlCol="0">
            <a:spAutoFit/>
          </a:bodyPr>
          <a:lstStyle/>
          <a:p>
            <a:r>
              <a:rPr lang="en-CA" sz="3200" b="1"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Responsible behavior in space</a:t>
            </a:r>
          </a:p>
          <a:p>
            <a:endParaRPr lang="en-CA" sz="3200" b="1"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pPr marL="342900" indent="-342900">
              <a:buFont typeface="Arial" panose="020B0604020202020204" pitchFamily="34" charset="0"/>
              <a:buChar char="•"/>
            </a:pPr>
            <a:r>
              <a:rPr lang="en-US" dirty="0" smtClean="0">
                <a:solidFill>
                  <a:srgbClr val="003865"/>
                </a:solidFill>
                <a:latin typeface="Noto Sans" panose="020B0502040504020204" pitchFamily="34" charset="0"/>
                <a:ea typeface="Noto Sans" panose="020B0502040504020204" pitchFamily="34" charset="0"/>
              </a:rPr>
              <a:t>Just wrapped up two-year process of UN Open-ended Working Group on Reducing Space Threats </a:t>
            </a:r>
          </a:p>
          <a:p>
            <a:pPr marL="800100" lvl="1" indent="-342900">
              <a:buFont typeface="Arial" panose="020B0604020202020204" pitchFamily="34" charset="0"/>
              <a:buChar char="•"/>
            </a:pPr>
            <a:r>
              <a:rPr lang="en-US" dirty="0" smtClean="0">
                <a:solidFill>
                  <a:srgbClr val="003865"/>
                </a:solidFill>
                <a:latin typeface="Noto Sans" panose="020B0502040504020204" pitchFamily="34" charset="0"/>
                <a:ea typeface="Noto Sans" panose="020B0502040504020204" pitchFamily="34" charset="0"/>
              </a:rPr>
              <a:t>Success? Yes and no</a:t>
            </a:r>
          </a:p>
          <a:p>
            <a:pPr marL="800100" lvl="1" indent="-342900">
              <a:buFont typeface="Arial" panose="020B0604020202020204" pitchFamily="34" charset="0"/>
              <a:buChar char="•"/>
            </a:pPr>
            <a:endParaRPr lang="en-US" dirty="0" smtClean="0">
              <a:solidFill>
                <a:srgbClr val="003865"/>
              </a:solidFill>
              <a:latin typeface="Noto Sans" panose="020B0502040504020204" pitchFamily="34" charset="0"/>
              <a:ea typeface="Noto Sans" panose="020B0502040504020204" pitchFamily="34" charset="0"/>
            </a:endParaRPr>
          </a:p>
          <a:p>
            <a:pPr marL="342900" indent="-342900">
              <a:buFont typeface="Arial" panose="020B0604020202020204" pitchFamily="34" charset="0"/>
              <a:buChar char="•"/>
            </a:pPr>
            <a:r>
              <a:rPr lang="en-US" dirty="0" smtClean="0">
                <a:solidFill>
                  <a:srgbClr val="003865"/>
                </a:solidFill>
                <a:latin typeface="Noto Sans" panose="020B0502040504020204" pitchFamily="34" charset="0"/>
                <a:ea typeface="Noto Sans" panose="020B0502040504020204" pitchFamily="34" charset="0"/>
              </a:rPr>
              <a:t>Interest converging on many issue areas, including avoiding deliberate creation of debris, need for rules on actions (notifications, consultations) prior to conducting rendezvous and proximity operations, value of TCBMs</a:t>
            </a:r>
          </a:p>
          <a:p>
            <a:endParaRPr lang="en-US" dirty="0" smtClean="0">
              <a:solidFill>
                <a:srgbClr val="003865"/>
              </a:solidFill>
              <a:latin typeface="Noto Sans" panose="020B0502040504020204" pitchFamily="34" charset="0"/>
              <a:ea typeface="Noto Sans" panose="020B0502040504020204" pitchFamily="34" charset="0"/>
            </a:endParaRPr>
          </a:p>
          <a:p>
            <a:pPr marL="342900" indent="-342900">
              <a:buFont typeface="Arial" panose="020B0604020202020204" pitchFamily="34" charset="0"/>
              <a:buChar char="•"/>
            </a:pPr>
            <a:r>
              <a:rPr lang="en-US" dirty="0" smtClean="0">
                <a:solidFill>
                  <a:srgbClr val="003865"/>
                </a:solidFill>
                <a:latin typeface="Noto Sans" panose="020B0502040504020204" pitchFamily="34" charset="0"/>
                <a:ea typeface="Noto Sans" panose="020B0502040504020204" pitchFamily="34" charset="0"/>
              </a:rPr>
              <a:t>Jessica West (Ploughshares)’s analysis of types of recommendations for responsible behavior: operating with due regard, sharing information, avoid contamination of space environment, avoid harmful interference, non-use of force</a:t>
            </a:r>
          </a:p>
        </p:txBody>
      </p:sp>
      <p:sp>
        <p:nvSpPr>
          <p:cNvPr id="8" name="TextBox 7">
            <a:extLst>
              <a:ext uri="{FF2B5EF4-FFF2-40B4-BE49-F238E27FC236}">
                <a16:creationId xmlns:a16="http://schemas.microsoft.com/office/drawing/2014/main" id="{3786BF85-498E-2944-A5F3-4976ABE05D7D}"/>
              </a:ext>
            </a:extLst>
          </p:cNvPr>
          <p:cNvSpPr txBox="1"/>
          <p:nvPr/>
        </p:nvSpPr>
        <p:spPr>
          <a:xfrm>
            <a:off x="299060" y="232387"/>
            <a:ext cx="3506322" cy="461665"/>
          </a:xfrm>
          <a:prstGeom prst="rect">
            <a:avLst/>
          </a:prstGeom>
          <a:noFill/>
        </p:spPr>
        <p:txBody>
          <a:bodyPr wrap="square" rtlCol="0">
            <a:spAutoFit/>
          </a:bodyPr>
          <a:lstStyle/>
          <a:p>
            <a:r>
              <a:rPr lang="en-US" sz="800" spc="300"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U-M 581</a:t>
            </a:r>
            <a:r>
              <a:rPr lang="en-US" sz="800" spc="300"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 </a:t>
            </a:r>
            <a:r>
              <a:rPr lang="en-US" sz="800" spc="300"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November 2023</a:t>
            </a:r>
            <a:endParaRPr lang="en-US" sz="800" spc="300"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endParaRPr lang="en-US" sz="800" spc="300"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endParaRPr lang="en-US" sz="800" spc="300"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p:txBody>
      </p:sp>
      <p:pic>
        <p:nvPicPr>
          <p:cNvPr id="11" name="Picture 10" descr="Logo&#10;&#10;Description automatically generated">
            <a:extLst>
              <a:ext uri="{FF2B5EF4-FFF2-40B4-BE49-F238E27FC236}">
                <a16:creationId xmlns:a16="http://schemas.microsoft.com/office/drawing/2014/main" id="{4BBD6271-0387-A141-8DA6-6C8B604A0B28}"/>
              </a:ext>
            </a:extLst>
          </p:cNvPr>
          <p:cNvPicPr>
            <a:picLocks noChangeAspect="1"/>
          </p:cNvPicPr>
          <p:nvPr/>
        </p:nvPicPr>
        <p:blipFill>
          <a:blip r:embed="rId3"/>
          <a:stretch>
            <a:fillRect/>
          </a:stretch>
        </p:blipFill>
        <p:spPr>
          <a:xfrm>
            <a:off x="11398685" y="128569"/>
            <a:ext cx="643201" cy="638523"/>
          </a:xfrm>
          <a:prstGeom prst="rect">
            <a:avLst/>
          </a:prstGeom>
        </p:spPr>
      </p:pic>
    </p:spTree>
    <p:extLst>
      <p:ext uri="{BB962C8B-B14F-4D97-AF65-F5344CB8AC3E}">
        <p14:creationId xmlns:p14="http://schemas.microsoft.com/office/powerpoint/2010/main" val="14066769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04DAF84E-2437-7449-9E5C-D52AE878460F}"/>
              </a:ext>
            </a:extLst>
          </p:cNvPr>
          <p:cNvPicPr>
            <a:picLocks noChangeAspect="1"/>
          </p:cNvPicPr>
          <p:nvPr/>
        </p:nvPicPr>
        <p:blipFill>
          <a:blip r:embed="rId3"/>
          <a:stretch>
            <a:fillRect/>
          </a:stretch>
        </p:blipFill>
        <p:spPr>
          <a:xfrm>
            <a:off x="0" y="0"/>
            <a:ext cx="1220932" cy="6858000"/>
          </a:xfrm>
          <a:prstGeom prst="rect">
            <a:avLst/>
          </a:prstGeom>
        </p:spPr>
      </p:pic>
      <p:cxnSp>
        <p:nvCxnSpPr>
          <p:cNvPr id="6" name="Straight Connector 5">
            <a:extLst>
              <a:ext uri="{FF2B5EF4-FFF2-40B4-BE49-F238E27FC236}">
                <a16:creationId xmlns:a16="http://schemas.microsoft.com/office/drawing/2014/main" id="{620CD92E-4077-B646-B7D3-96D30035ADB2}"/>
              </a:ext>
            </a:extLst>
          </p:cNvPr>
          <p:cNvCxnSpPr>
            <a:cxnSpLocks/>
          </p:cNvCxnSpPr>
          <p:nvPr/>
        </p:nvCxnSpPr>
        <p:spPr>
          <a:xfrm>
            <a:off x="359080" y="453546"/>
            <a:ext cx="11039605" cy="0"/>
          </a:xfrm>
          <a:prstGeom prst="line">
            <a:avLst/>
          </a:prstGeom>
          <a:ln w="6350">
            <a:solidFill>
              <a:srgbClr val="003865"/>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786BF85-498E-2944-A5F3-4976ABE05D7D}"/>
              </a:ext>
            </a:extLst>
          </p:cNvPr>
          <p:cNvSpPr txBox="1"/>
          <p:nvPr/>
        </p:nvSpPr>
        <p:spPr>
          <a:xfrm>
            <a:off x="299059" y="232387"/>
            <a:ext cx="3700285" cy="584775"/>
          </a:xfrm>
          <a:prstGeom prst="rect">
            <a:avLst/>
          </a:prstGeom>
          <a:noFill/>
        </p:spPr>
        <p:txBody>
          <a:bodyPr wrap="square" rtlCol="0">
            <a:spAutoFit/>
          </a:bodyPr>
          <a:lstStyle/>
          <a:p>
            <a:r>
              <a:rPr lang="en-US" sz="800" spc="300"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U-M 581 </a:t>
            </a:r>
            <a:r>
              <a:rPr lang="en-US" sz="800" spc="300"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November 2023</a:t>
            </a:r>
            <a:endParaRPr lang="en-US" sz="800" spc="300"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endParaRPr lang="en-US" sz="800" spc="300"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endParaRPr lang="en-US" sz="800" spc="300"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endParaRPr lang="en-US" sz="800" spc="300" dirty="0">
              <a:solidFill>
                <a:srgbClr val="003865"/>
              </a:solidFill>
              <a:latin typeface="Noto Mono" panose="020B0609030804020204" pitchFamily="49" charset="0"/>
              <a:ea typeface="Noto Mono" panose="020B0609030804020204" pitchFamily="49" charset="0"/>
              <a:cs typeface="Noto Mono" panose="020B0609030804020204" pitchFamily="49" charset="0"/>
            </a:endParaRPr>
          </a:p>
        </p:txBody>
      </p:sp>
      <p:pic>
        <p:nvPicPr>
          <p:cNvPr id="11" name="Picture 10" descr="Logo&#10;&#10;Description automatically generated">
            <a:extLst>
              <a:ext uri="{FF2B5EF4-FFF2-40B4-BE49-F238E27FC236}">
                <a16:creationId xmlns:a16="http://schemas.microsoft.com/office/drawing/2014/main" id="{4BBD6271-0387-A141-8DA6-6C8B604A0B28}"/>
              </a:ext>
            </a:extLst>
          </p:cNvPr>
          <p:cNvPicPr>
            <a:picLocks noChangeAspect="1"/>
          </p:cNvPicPr>
          <p:nvPr/>
        </p:nvPicPr>
        <p:blipFill>
          <a:blip r:embed="rId4"/>
          <a:stretch>
            <a:fillRect/>
          </a:stretch>
        </p:blipFill>
        <p:spPr>
          <a:xfrm>
            <a:off x="11398685" y="128569"/>
            <a:ext cx="643201" cy="638523"/>
          </a:xfrm>
          <a:prstGeom prst="rect">
            <a:avLst/>
          </a:prstGeom>
        </p:spPr>
      </p:pic>
      <p:sp>
        <p:nvSpPr>
          <p:cNvPr id="2" name="TextBox 1"/>
          <p:cNvSpPr txBox="1"/>
          <p:nvPr/>
        </p:nvSpPr>
        <p:spPr>
          <a:xfrm>
            <a:off x="1017069" y="895918"/>
            <a:ext cx="11174931" cy="4555093"/>
          </a:xfrm>
          <a:prstGeom prst="rect">
            <a:avLst/>
          </a:prstGeom>
          <a:noFill/>
        </p:spPr>
        <p:txBody>
          <a:bodyPr wrap="square" rtlCol="0">
            <a:spAutoFit/>
          </a:bodyPr>
          <a:lstStyle/>
          <a:p>
            <a:r>
              <a:rPr lang="en-US" sz="3200" b="1" dirty="0" smtClean="0">
                <a:solidFill>
                  <a:schemeClr val="tx2"/>
                </a:solidFill>
                <a:latin typeface="Noto Sans" panose="020B0502040504020204" pitchFamily="34" charset="0"/>
                <a:ea typeface="Noto Sans" panose="020B0502040504020204" pitchFamily="34" charset="0"/>
              </a:rPr>
              <a:t>Tools for Improving Communication, </a:t>
            </a:r>
            <a:r>
              <a:rPr lang="en-US" sz="3200" b="1" dirty="0">
                <a:solidFill>
                  <a:schemeClr val="tx2"/>
                </a:solidFill>
                <a:latin typeface="Noto Sans" panose="020B0502040504020204" pitchFamily="34" charset="0"/>
                <a:ea typeface="Noto Sans" panose="020B0502040504020204" pitchFamily="34" charset="0"/>
              </a:rPr>
              <a:t>T</a:t>
            </a:r>
            <a:r>
              <a:rPr lang="en-US" sz="3200" b="1" dirty="0" smtClean="0">
                <a:solidFill>
                  <a:schemeClr val="tx2"/>
                </a:solidFill>
                <a:latin typeface="Noto Sans" panose="020B0502040504020204" pitchFamily="34" charset="0"/>
                <a:ea typeface="Noto Sans" panose="020B0502040504020204" pitchFamily="34" charset="0"/>
              </a:rPr>
              <a:t>ransparency </a:t>
            </a:r>
          </a:p>
          <a:p>
            <a:endParaRPr lang="en-US" sz="2400" b="1" dirty="0">
              <a:solidFill>
                <a:schemeClr val="tx2"/>
              </a:solidFill>
              <a:latin typeface="Noto Sans" panose="020B0502040504020204" pitchFamily="34" charset="0"/>
              <a:ea typeface="Noto Sans" panose="020B0502040504020204" pitchFamily="34" charset="0"/>
            </a:endParaRPr>
          </a:p>
          <a:p>
            <a:pPr marL="342900" indent="-342900">
              <a:buFont typeface="Arial" panose="020B0604020202020204" pitchFamily="34" charset="0"/>
              <a:buChar char="•"/>
            </a:pPr>
            <a:r>
              <a:rPr lang="en-US" b="1" i="1" dirty="0" smtClean="0">
                <a:solidFill>
                  <a:schemeClr val="tx2"/>
                </a:solidFill>
                <a:latin typeface="Noto Sans" panose="020B0502040504020204" pitchFamily="34" charset="0"/>
                <a:ea typeface="Noto Sans" panose="020B0502040504020204" pitchFamily="34" charset="0"/>
              </a:rPr>
              <a:t>Lexicon for Outer Space </a:t>
            </a:r>
            <a:r>
              <a:rPr lang="en-US" b="1" i="1" dirty="0">
                <a:solidFill>
                  <a:schemeClr val="tx2"/>
                </a:solidFill>
                <a:latin typeface="Noto Sans" panose="020B0502040504020204" pitchFamily="34" charset="0"/>
                <a:ea typeface="Noto Sans" panose="020B0502040504020204" pitchFamily="34" charset="0"/>
              </a:rPr>
              <a:t>Security </a:t>
            </a:r>
            <a:r>
              <a:rPr lang="en-US" dirty="0">
                <a:solidFill>
                  <a:schemeClr val="tx2"/>
                </a:solidFill>
                <a:latin typeface="Noto Sans" panose="020B0502040504020204" pitchFamily="34" charset="0"/>
                <a:ea typeface="Noto Sans" panose="020B0502040504020204" pitchFamily="34" charset="0"/>
              </a:rPr>
              <a:t>(https://</a:t>
            </a:r>
            <a:r>
              <a:rPr lang="en-US" dirty="0" smtClean="0">
                <a:solidFill>
                  <a:srgbClr val="003865"/>
                </a:solidFill>
                <a:latin typeface="Noto Sans" panose="020B0502040504020204" pitchFamily="34" charset="0"/>
                <a:ea typeface="Noto Sans" panose="020B0502040504020204" pitchFamily="34" charset="0"/>
              </a:rPr>
              <a:t>unidir.org/publication/lexicon-outer-space-security)</a:t>
            </a:r>
          </a:p>
          <a:p>
            <a:pPr marL="800100" lvl="1" indent="-342900">
              <a:buFont typeface="Arial" panose="020B0604020202020204" pitchFamily="34" charset="0"/>
              <a:buChar char="•"/>
            </a:pPr>
            <a:r>
              <a:rPr lang="en-US" dirty="0" smtClean="0">
                <a:solidFill>
                  <a:srgbClr val="003865"/>
                </a:solidFill>
                <a:latin typeface="Noto Sans" panose="020B0502040504020204" pitchFamily="34" charset="0"/>
                <a:ea typeface="Noto Sans" panose="020B0502040504020204" pitchFamily="34" charset="0"/>
              </a:rPr>
              <a:t>Intended to </a:t>
            </a:r>
            <a:r>
              <a:rPr lang="en-US" dirty="0">
                <a:solidFill>
                  <a:srgbClr val="003865"/>
                </a:solidFill>
                <a:latin typeface="Noto Sans" panose="020B0502040504020204" pitchFamily="34" charset="0"/>
                <a:ea typeface="Noto Sans" panose="020B0502040504020204" pitchFamily="34" charset="0"/>
              </a:rPr>
              <a:t>facilitate shared understandings of key topics and </a:t>
            </a:r>
            <a:r>
              <a:rPr lang="en-US" dirty="0" smtClean="0">
                <a:solidFill>
                  <a:srgbClr val="003865"/>
                </a:solidFill>
                <a:latin typeface="Noto Sans" panose="020B0502040504020204" pitchFamily="34" charset="0"/>
                <a:ea typeface="Noto Sans" panose="020B0502040504020204" pitchFamily="34" charset="0"/>
              </a:rPr>
              <a:t>terms</a:t>
            </a:r>
          </a:p>
          <a:p>
            <a:pPr marL="800100" lvl="1" indent="-342900">
              <a:buFont typeface="Arial" panose="020B0604020202020204" pitchFamily="34" charset="0"/>
              <a:buChar char="•"/>
            </a:pPr>
            <a:r>
              <a:rPr lang="en-US" dirty="0" smtClean="0">
                <a:solidFill>
                  <a:srgbClr val="003865"/>
                </a:solidFill>
                <a:latin typeface="Noto Sans" panose="020B0502040504020204" pitchFamily="34" charset="0"/>
                <a:ea typeface="Noto Sans" panose="020B0502040504020204" pitchFamily="34" charset="0"/>
              </a:rPr>
              <a:t>Three types of terms: </a:t>
            </a:r>
          </a:p>
          <a:p>
            <a:pPr marL="1257300" lvl="2" indent="-342900">
              <a:buFont typeface="Arial" panose="020B0604020202020204" pitchFamily="34" charset="0"/>
              <a:buChar char="•"/>
            </a:pPr>
            <a:r>
              <a:rPr lang="en-US" dirty="0" smtClean="0">
                <a:solidFill>
                  <a:srgbClr val="003865"/>
                </a:solidFill>
                <a:latin typeface="Noto Sans" panose="020B0502040504020204" pitchFamily="34" charset="0"/>
                <a:ea typeface="Noto Sans" panose="020B0502040504020204" pitchFamily="34" charset="0"/>
              </a:rPr>
              <a:t>Acronyms</a:t>
            </a:r>
          </a:p>
          <a:p>
            <a:pPr marL="1257300" lvl="2" indent="-342900">
              <a:buFont typeface="Arial" panose="020B0604020202020204" pitchFamily="34" charset="0"/>
              <a:buChar char="•"/>
            </a:pPr>
            <a:r>
              <a:rPr lang="en-US" dirty="0" smtClean="0">
                <a:solidFill>
                  <a:schemeClr val="tx2"/>
                </a:solidFill>
                <a:latin typeface="Noto Sans" panose="020B0502040504020204" pitchFamily="34" charset="0"/>
                <a:ea typeface="Noto Sans" panose="020B0502040504020204" pitchFamily="34" charset="0"/>
              </a:rPr>
              <a:t>Common definitions</a:t>
            </a:r>
          </a:p>
          <a:p>
            <a:pPr marL="1257300" lvl="2" indent="-342900">
              <a:buFont typeface="Arial" panose="020B0604020202020204" pitchFamily="34" charset="0"/>
              <a:buChar char="•"/>
            </a:pPr>
            <a:r>
              <a:rPr lang="en-US" dirty="0" smtClean="0">
                <a:solidFill>
                  <a:schemeClr val="tx2"/>
                </a:solidFill>
                <a:latin typeface="Noto Sans" panose="020B0502040504020204" pitchFamily="34" charset="0"/>
                <a:ea typeface="Noto Sans" panose="020B0502040504020204" pitchFamily="34" charset="0"/>
              </a:rPr>
              <a:t>Terminology frequently used in space security discussions that could benefit from further clarification</a:t>
            </a:r>
          </a:p>
          <a:p>
            <a:pPr marL="342900" indent="-342900">
              <a:buFont typeface="Arial" panose="020B0604020202020204" pitchFamily="34" charset="0"/>
              <a:buChar char="•"/>
            </a:pPr>
            <a:endParaRPr lang="en-US" dirty="0">
              <a:solidFill>
                <a:schemeClr val="tx2"/>
              </a:solidFill>
              <a:latin typeface="Noto Sans" panose="020B0502040504020204" pitchFamily="34" charset="0"/>
              <a:ea typeface="Noto Sans" panose="020B0502040504020204" pitchFamily="34" charset="0"/>
            </a:endParaRPr>
          </a:p>
          <a:p>
            <a:pPr marL="342900" indent="-342900">
              <a:buFont typeface="Arial" panose="020B0604020202020204" pitchFamily="34" charset="0"/>
              <a:buChar char="•"/>
            </a:pPr>
            <a:r>
              <a:rPr lang="en-US" b="1" i="1" dirty="0" smtClean="0">
                <a:solidFill>
                  <a:schemeClr val="tx2"/>
                </a:solidFill>
                <a:latin typeface="Noto Sans" panose="020B0502040504020204" pitchFamily="34" charset="0"/>
                <a:ea typeface="Noto Sans" panose="020B0502040504020204" pitchFamily="34" charset="0"/>
              </a:rPr>
              <a:t>Space Security </a:t>
            </a:r>
            <a:r>
              <a:rPr lang="en-US" b="1" i="1" dirty="0">
                <a:solidFill>
                  <a:schemeClr val="tx2"/>
                </a:solidFill>
                <a:latin typeface="Noto Sans" panose="020B0502040504020204" pitchFamily="34" charset="0"/>
                <a:ea typeface="Noto Sans" panose="020B0502040504020204" pitchFamily="34" charset="0"/>
              </a:rPr>
              <a:t>Portal </a:t>
            </a:r>
            <a:r>
              <a:rPr lang="en-US" dirty="0">
                <a:solidFill>
                  <a:schemeClr val="tx2"/>
                </a:solidFill>
                <a:latin typeface="Noto Sans" panose="020B0502040504020204" pitchFamily="34" charset="0"/>
                <a:ea typeface="Noto Sans" panose="020B0502040504020204" pitchFamily="34" charset="0"/>
              </a:rPr>
              <a:t>(https://spacesecurityportal.org</a:t>
            </a:r>
            <a:r>
              <a:rPr lang="en-US" dirty="0" smtClean="0">
                <a:solidFill>
                  <a:schemeClr val="tx2"/>
                </a:solidFill>
                <a:latin typeface="Noto Sans" panose="020B0502040504020204" pitchFamily="34" charset="0"/>
                <a:ea typeface="Noto Sans" panose="020B0502040504020204" pitchFamily="34" charset="0"/>
              </a:rPr>
              <a:t>/)</a:t>
            </a:r>
          </a:p>
          <a:p>
            <a:pPr marL="800100" lvl="1" indent="-342900">
              <a:buFont typeface="Arial" panose="020B0604020202020204" pitchFamily="34" charset="0"/>
              <a:buChar char="•"/>
            </a:pPr>
            <a:r>
              <a:rPr lang="en-US" dirty="0" smtClean="0">
                <a:solidFill>
                  <a:schemeClr val="tx2"/>
                </a:solidFill>
                <a:latin typeface="Noto Sans" panose="020B0502040504020204" pitchFamily="34" charset="0"/>
                <a:ea typeface="Noto Sans" panose="020B0502040504020204" pitchFamily="34" charset="0"/>
              </a:rPr>
              <a:t> Interactive map of global space governance landscape</a:t>
            </a:r>
          </a:p>
          <a:p>
            <a:pPr marL="800100" lvl="1" indent="-342900">
              <a:buFont typeface="Arial" panose="020B0604020202020204" pitchFamily="34" charset="0"/>
              <a:buChar char="•"/>
            </a:pPr>
            <a:r>
              <a:rPr lang="en-US" dirty="0" smtClean="0">
                <a:solidFill>
                  <a:schemeClr val="tx2"/>
                </a:solidFill>
                <a:latin typeface="Noto Sans" panose="020B0502040504020204" pitchFamily="34" charset="0"/>
                <a:ea typeface="Noto Sans" panose="020B0502040504020204" pitchFamily="34" charset="0"/>
              </a:rPr>
              <a:t>Seeks to support informed participation by interested stakeholders and support transparency, information-sharing, and capacity-building </a:t>
            </a:r>
          </a:p>
          <a:p>
            <a:endParaRPr lang="en-US" dirty="0" smtClean="0">
              <a:latin typeface="Noto Sans" panose="020B0502040504020204" pitchFamily="34" charset="0"/>
              <a:ea typeface="Noto Sans" panose="020B0502040504020204" pitchFamily="34" charset="0"/>
            </a:endParaRPr>
          </a:p>
        </p:txBody>
      </p:sp>
    </p:spTree>
    <p:extLst>
      <p:ext uri="{BB962C8B-B14F-4D97-AF65-F5344CB8AC3E}">
        <p14:creationId xmlns:p14="http://schemas.microsoft.com/office/powerpoint/2010/main" val="2574306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3CEF3656-A677-C542-8F8E-E7165A599259}"/>
              </a:ext>
            </a:extLst>
          </p:cNvPr>
          <p:cNvPicPr>
            <a:picLocks noChangeAspect="1"/>
          </p:cNvPicPr>
          <p:nvPr/>
        </p:nvPicPr>
        <p:blipFill>
          <a:blip r:embed="rId3"/>
          <a:stretch>
            <a:fillRect/>
          </a:stretch>
        </p:blipFill>
        <p:spPr>
          <a:xfrm>
            <a:off x="0" y="0"/>
            <a:ext cx="12192000" cy="6858000"/>
          </a:xfrm>
          <a:prstGeom prst="rect">
            <a:avLst/>
          </a:prstGeom>
        </p:spPr>
      </p:pic>
      <p:sp>
        <p:nvSpPr>
          <p:cNvPr id="6" name="Subtitle 2">
            <a:extLst>
              <a:ext uri="{FF2B5EF4-FFF2-40B4-BE49-F238E27FC236}">
                <a16:creationId xmlns:a16="http://schemas.microsoft.com/office/drawing/2014/main" id="{2844C697-7481-D04D-A215-778E7B580035}"/>
              </a:ext>
            </a:extLst>
          </p:cNvPr>
          <p:cNvSpPr>
            <a:spLocks noGrp="1"/>
          </p:cNvSpPr>
          <p:nvPr/>
        </p:nvSpPr>
        <p:spPr>
          <a:xfrm>
            <a:off x="0" y="2309090"/>
            <a:ext cx="12192000" cy="3768436"/>
          </a:xfrm>
          <a:prstGeom prst="rect">
            <a:avLst/>
          </a:prstGeom>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dirty="0">
                <a:latin typeface="Noto Sans" panose="020B0502040504020204" pitchFamily="34" charset="0"/>
                <a:ea typeface="Noto Sans" panose="020B0502040504020204" pitchFamily="34" charset="0"/>
              </a:rPr>
              <a:t>Secure World Foundation (SWF) is a </a:t>
            </a:r>
            <a:r>
              <a:rPr lang="en-US" sz="4400" b="1" i="1" dirty="0">
                <a:solidFill>
                  <a:schemeClr val="accent1">
                    <a:lumMod val="75000"/>
                  </a:schemeClr>
                </a:solidFill>
                <a:latin typeface="Noto Sans" panose="020B0502040504020204" pitchFamily="34" charset="0"/>
                <a:ea typeface="Noto Sans" panose="020B0502040504020204" pitchFamily="34" charset="0"/>
              </a:rPr>
              <a:t>private operating foundation </a:t>
            </a:r>
            <a:r>
              <a:rPr lang="en-US" sz="4400" dirty="0">
                <a:latin typeface="Noto Sans" panose="020B0502040504020204" pitchFamily="34" charset="0"/>
                <a:ea typeface="Noto Sans" panose="020B0502040504020204" pitchFamily="34" charset="0"/>
              </a:rPr>
              <a:t>that promotes </a:t>
            </a:r>
          </a:p>
          <a:p>
            <a:r>
              <a:rPr lang="en-US" sz="4400" dirty="0">
                <a:latin typeface="Noto Sans" panose="020B0502040504020204" pitchFamily="34" charset="0"/>
                <a:ea typeface="Noto Sans" panose="020B0502040504020204" pitchFamily="34" charset="0"/>
              </a:rPr>
              <a:t>cooperative solutions for space sustainability </a:t>
            </a:r>
          </a:p>
          <a:p>
            <a:endParaRPr lang="en-US" sz="4400" dirty="0">
              <a:latin typeface="Noto Sans" panose="020B0502040504020204" pitchFamily="34" charset="0"/>
              <a:ea typeface="Noto Sans" panose="020B0502040504020204" pitchFamily="34" charset="0"/>
            </a:endParaRPr>
          </a:p>
          <a:p>
            <a:r>
              <a:rPr lang="en-US" sz="4400" b="1" dirty="0">
                <a:solidFill>
                  <a:schemeClr val="accent1">
                    <a:lumMod val="75000"/>
                  </a:schemeClr>
                </a:solidFill>
                <a:latin typeface="Noto Sans" panose="020B0502040504020204" pitchFamily="34" charset="0"/>
                <a:ea typeface="Noto Sans" panose="020B0502040504020204" pitchFamily="34" charset="0"/>
              </a:rPr>
              <a:t>Our vision: </a:t>
            </a:r>
            <a:r>
              <a:rPr lang="en-US" sz="4400" dirty="0">
                <a:latin typeface="Noto Sans" panose="020B0502040504020204" pitchFamily="34" charset="0"/>
                <a:ea typeface="Noto Sans" panose="020B0502040504020204" pitchFamily="34" charset="0"/>
              </a:rPr>
              <a:t>The secure, sustainable, and peaceful uses of outer space that contribute to global stability on Earth</a:t>
            </a:r>
          </a:p>
          <a:p>
            <a:endParaRPr lang="en-US" sz="4400" dirty="0">
              <a:latin typeface="Noto Sans" panose="020B0502040504020204" pitchFamily="34" charset="0"/>
              <a:ea typeface="Noto Sans" panose="020B0502040504020204" pitchFamily="34" charset="0"/>
            </a:endParaRPr>
          </a:p>
          <a:p>
            <a:r>
              <a:rPr lang="en-US" sz="4400" b="1" dirty="0">
                <a:solidFill>
                  <a:schemeClr val="accent1">
                    <a:lumMod val="75000"/>
                  </a:schemeClr>
                </a:solidFill>
                <a:latin typeface="Noto Sans" panose="020B0502040504020204" pitchFamily="34" charset="0"/>
                <a:ea typeface="Noto Sans" panose="020B0502040504020204" pitchFamily="34" charset="0"/>
              </a:rPr>
              <a:t>Our mission:</a:t>
            </a:r>
            <a:r>
              <a:rPr lang="en-US" sz="4400" b="1" dirty="0">
                <a:latin typeface="Noto Sans" panose="020B0502040504020204" pitchFamily="34" charset="0"/>
                <a:ea typeface="Noto Sans" panose="020B0502040504020204" pitchFamily="34" charset="0"/>
              </a:rPr>
              <a:t> </a:t>
            </a:r>
            <a:r>
              <a:rPr lang="en-US" sz="4400" dirty="0">
                <a:latin typeface="Noto Sans" panose="020B0502040504020204" pitchFamily="34" charset="0"/>
                <a:ea typeface="Noto Sans" panose="020B0502040504020204" pitchFamily="34" charset="0"/>
              </a:rPr>
              <a:t>Secure World Foundation works with governments, industry, international organizations, and civil society to develop and promote ideas and actions to achieve the secure, sustainable, and peaceful uses of outer space benefiting Earth and all its peoples</a:t>
            </a:r>
          </a:p>
          <a:p>
            <a:endParaRPr lang="en-US" sz="9600" b="1" dirty="0">
              <a:solidFill>
                <a:schemeClr val="bg1"/>
              </a:solidFill>
              <a:latin typeface="Noto Sans SemBd" panose="020B0502040504020204" pitchFamily="34" charset="0"/>
              <a:ea typeface="Noto Sans SemBd" panose="020B0502040504020204" pitchFamily="34" charset="0"/>
              <a:cs typeface="Noto Sans SemBd" panose="020B0502040504020204" pitchFamily="34" charset="0"/>
            </a:endParaRPr>
          </a:p>
        </p:txBody>
      </p:sp>
    </p:spTree>
    <p:extLst>
      <p:ext uri="{BB962C8B-B14F-4D97-AF65-F5344CB8AC3E}">
        <p14:creationId xmlns:p14="http://schemas.microsoft.com/office/powerpoint/2010/main" val="2482114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083CFBB-8EC0-204F-ADC8-BD0164B88845}"/>
              </a:ext>
            </a:extLst>
          </p:cNvPr>
          <p:cNvSpPr/>
          <p:nvPr/>
        </p:nvSpPr>
        <p:spPr>
          <a:xfrm>
            <a:off x="0" y="0"/>
            <a:ext cx="12192000" cy="6858000"/>
          </a:xfrm>
          <a:prstGeom prst="rect">
            <a:avLst/>
          </a:prstGeom>
          <a:solidFill>
            <a:srgbClr val="003865">
              <a:alpha val="1960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ubtitle 2">
            <a:extLst>
              <a:ext uri="{FF2B5EF4-FFF2-40B4-BE49-F238E27FC236}">
                <a16:creationId xmlns:a16="http://schemas.microsoft.com/office/drawing/2014/main" id="{BF815F7A-0AC8-E141-81FA-AA90B15B32CC}"/>
              </a:ext>
            </a:extLst>
          </p:cNvPr>
          <p:cNvSpPr>
            <a:spLocks noGrp="1"/>
          </p:cNvSpPr>
          <p:nvPr/>
        </p:nvSpPr>
        <p:spPr>
          <a:xfrm>
            <a:off x="763517" y="277089"/>
            <a:ext cx="6819538" cy="53714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200" dirty="0">
                <a:solidFill>
                  <a:srgbClr val="003865"/>
                </a:solidFill>
                <a:latin typeface="Noto Sans" panose="020B0502040504020204" pitchFamily="34" charset="0"/>
                <a:ea typeface="Noto Sans" panose="020B0502040504020204" pitchFamily="34" charset="0"/>
                <a:cs typeface="Noto Sans" panose="020B0502040504020204" pitchFamily="34" charset="0"/>
              </a:rPr>
              <a:t>Questions?</a:t>
            </a:r>
          </a:p>
          <a:p>
            <a:pPr algn="l"/>
            <a:endParaRPr lang="en-US" sz="3200"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pPr algn="l"/>
            <a:r>
              <a:rPr lang="en-US" sz="3200" dirty="0">
                <a:solidFill>
                  <a:srgbClr val="003865"/>
                </a:solidFill>
                <a:latin typeface="Noto Sans" panose="020B0502040504020204" pitchFamily="34" charset="0"/>
                <a:ea typeface="Noto Sans" panose="020B0502040504020204" pitchFamily="34" charset="0"/>
                <a:cs typeface="Noto Sans" panose="020B0502040504020204" pitchFamily="34" charset="0"/>
              </a:rPr>
              <a:t>Thanks. </a:t>
            </a:r>
          </a:p>
          <a:p>
            <a:pPr algn="l"/>
            <a:endParaRPr lang="en-US" sz="3200"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pPr algn="l"/>
            <a:r>
              <a:rPr lang="en-US" sz="3200" dirty="0">
                <a:solidFill>
                  <a:srgbClr val="003865"/>
                </a:solidFill>
                <a:latin typeface="Noto Sans" panose="020B0502040504020204" pitchFamily="34" charset="0"/>
                <a:ea typeface="Noto Sans" panose="020B0502040504020204" pitchFamily="34" charset="0"/>
                <a:cs typeface="Noto Sans" panose="020B0502040504020204" pitchFamily="34" charset="0"/>
              </a:rPr>
              <a:t>Victoria Samson, </a:t>
            </a:r>
            <a:r>
              <a:rPr lang="en-US" sz="3200" dirty="0">
                <a:solidFill>
                  <a:srgbClr val="003865"/>
                </a:solidFill>
                <a:latin typeface="Noto Sans" panose="020B0502040504020204" pitchFamily="34" charset="0"/>
                <a:ea typeface="Noto Sans" panose="020B0502040504020204" pitchFamily="34" charset="0"/>
                <a:cs typeface="Noto Sans" panose="020B0502040504020204" pitchFamily="34" charset="0"/>
                <a:hlinkClick r:id="rId3"/>
              </a:rPr>
              <a:t>vsamson@swfound.org</a:t>
            </a:r>
            <a:endParaRPr lang="en-US" sz="3200"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pPr algn="l"/>
            <a:endParaRPr lang="en-US" sz="3200"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pPr algn="l"/>
            <a:r>
              <a:rPr lang="en-US" sz="3200" dirty="0">
                <a:solidFill>
                  <a:srgbClr val="003865"/>
                </a:solidFill>
                <a:latin typeface="Noto Sans" panose="020B0502040504020204" pitchFamily="34" charset="0"/>
                <a:ea typeface="Noto Sans" panose="020B0502040504020204" pitchFamily="34" charset="0"/>
                <a:cs typeface="Noto Sans" panose="020B0502040504020204" pitchFamily="34" charset="0"/>
              </a:rPr>
              <a:t>@SWFoundation</a:t>
            </a:r>
          </a:p>
          <a:p>
            <a:pPr algn="l"/>
            <a:endParaRPr lang="en-US" sz="3200"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pPr algn="l"/>
            <a:endParaRPr lang="en-US" sz="3200"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p:txBody>
      </p:sp>
      <p:pic>
        <p:nvPicPr>
          <p:cNvPr id="10" name="Picture 9" descr="Logo&#10;&#10;Description automatically generated">
            <a:extLst>
              <a:ext uri="{FF2B5EF4-FFF2-40B4-BE49-F238E27FC236}">
                <a16:creationId xmlns:a16="http://schemas.microsoft.com/office/drawing/2014/main" id="{CD1FCF5F-5CBD-2C40-9AAD-6DA8164A242D}"/>
              </a:ext>
            </a:extLst>
          </p:cNvPr>
          <p:cNvPicPr>
            <a:picLocks noChangeAspect="1"/>
          </p:cNvPicPr>
          <p:nvPr/>
        </p:nvPicPr>
        <p:blipFill>
          <a:blip r:embed="rId4"/>
          <a:stretch>
            <a:fillRect/>
          </a:stretch>
        </p:blipFill>
        <p:spPr>
          <a:xfrm>
            <a:off x="613927" y="5586916"/>
            <a:ext cx="2207563" cy="1049938"/>
          </a:xfrm>
          <a:prstGeom prst="rect">
            <a:avLst/>
          </a:prstGeom>
        </p:spPr>
      </p:pic>
    </p:spTree>
    <p:extLst>
      <p:ext uri="{BB962C8B-B14F-4D97-AF65-F5344CB8AC3E}">
        <p14:creationId xmlns:p14="http://schemas.microsoft.com/office/powerpoint/2010/main" val="3357226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04DAF84E-2437-7449-9E5C-D52AE878460F}"/>
              </a:ext>
            </a:extLst>
          </p:cNvPr>
          <p:cNvPicPr>
            <a:picLocks noChangeAspect="1"/>
          </p:cNvPicPr>
          <p:nvPr/>
        </p:nvPicPr>
        <p:blipFill>
          <a:blip r:embed="rId3"/>
          <a:stretch>
            <a:fillRect/>
          </a:stretch>
        </p:blipFill>
        <p:spPr>
          <a:xfrm>
            <a:off x="0" y="0"/>
            <a:ext cx="1220932" cy="6858000"/>
          </a:xfrm>
          <a:prstGeom prst="rect">
            <a:avLst/>
          </a:prstGeom>
        </p:spPr>
      </p:pic>
      <p:cxnSp>
        <p:nvCxnSpPr>
          <p:cNvPr id="6" name="Straight Connector 5">
            <a:extLst>
              <a:ext uri="{FF2B5EF4-FFF2-40B4-BE49-F238E27FC236}">
                <a16:creationId xmlns:a16="http://schemas.microsoft.com/office/drawing/2014/main" id="{620CD92E-4077-B646-B7D3-96D30035ADB2}"/>
              </a:ext>
            </a:extLst>
          </p:cNvPr>
          <p:cNvCxnSpPr>
            <a:cxnSpLocks/>
          </p:cNvCxnSpPr>
          <p:nvPr/>
        </p:nvCxnSpPr>
        <p:spPr>
          <a:xfrm>
            <a:off x="359080" y="453546"/>
            <a:ext cx="11039605" cy="0"/>
          </a:xfrm>
          <a:prstGeom prst="line">
            <a:avLst/>
          </a:prstGeom>
          <a:ln w="6350">
            <a:solidFill>
              <a:srgbClr val="003865"/>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3FD4A56-ACB9-CA4D-BA32-BCD21FF224FD}"/>
              </a:ext>
            </a:extLst>
          </p:cNvPr>
          <p:cNvSpPr txBox="1"/>
          <p:nvPr/>
        </p:nvSpPr>
        <p:spPr>
          <a:xfrm>
            <a:off x="751297" y="1354538"/>
            <a:ext cx="5127585" cy="3139321"/>
          </a:xfrm>
          <a:prstGeom prst="rect">
            <a:avLst/>
          </a:prstGeom>
          <a:noFill/>
        </p:spPr>
        <p:txBody>
          <a:bodyPr wrap="square" rtlCol="0">
            <a:spAutoFit/>
          </a:bodyPr>
          <a:lstStyle/>
          <a:p>
            <a:pPr marL="342900" indent="-342900">
              <a:buFont typeface="Arial" panose="020B0604020202020204" pitchFamily="34" charset="0"/>
              <a:buChar char="•"/>
            </a:pPr>
            <a:r>
              <a:rPr lang="en-US" dirty="0">
                <a:solidFill>
                  <a:srgbClr val="003865"/>
                </a:solidFill>
                <a:latin typeface="Noto Sans SemBd"/>
              </a:rPr>
              <a:t>Existence of counterspace capabilities is not new, but the circumstances surrounding them are </a:t>
            </a:r>
          </a:p>
          <a:p>
            <a:pPr marL="342900" indent="-342900">
              <a:buFont typeface="Arial" panose="020B0604020202020204" pitchFamily="34" charset="0"/>
              <a:buChar char="•"/>
            </a:pPr>
            <a:endParaRPr lang="en-US" dirty="0">
              <a:solidFill>
                <a:srgbClr val="003865"/>
              </a:solidFill>
              <a:latin typeface="Noto Sans SemBd"/>
            </a:endParaRPr>
          </a:p>
          <a:p>
            <a:pPr marL="342900" indent="-342900">
              <a:buFont typeface="Arial" panose="020B0604020202020204" pitchFamily="34" charset="0"/>
              <a:buChar char="•"/>
            </a:pPr>
            <a:r>
              <a:rPr lang="en-US" dirty="0">
                <a:solidFill>
                  <a:srgbClr val="003865"/>
                </a:solidFill>
                <a:latin typeface="Noto Sans SemBd"/>
              </a:rPr>
              <a:t>Significant R&amp;D/testing of a wide range of destructive &amp; non-destructive counterspace capabilities by multiple countries</a:t>
            </a:r>
          </a:p>
          <a:p>
            <a:pPr marL="342900" indent="-342900">
              <a:buFont typeface="Arial" panose="020B0604020202020204" pitchFamily="34" charset="0"/>
              <a:buChar char="•"/>
            </a:pPr>
            <a:endParaRPr lang="en-US" b="1" i="1" dirty="0">
              <a:solidFill>
                <a:srgbClr val="003865"/>
              </a:solidFill>
              <a:latin typeface="Noto Sans SemBd"/>
            </a:endParaRPr>
          </a:p>
          <a:p>
            <a:pPr marL="342900" indent="-342900">
              <a:buFont typeface="Arial" panose="020B0604020202020204" pitchFamily="34" charset="0"/>
              <a:buChar char="•"/>
            </a:pPr>
            <a:r>
              <a:rPr lang="en-US" b="1" i="1" dirty="0">
                <a:solidFill>
                  <a:srgbClr val="003865"/>
                </a:solidFill>
                <a:latin typeface="Noto Sans SemBd"/>
              </a:rPr>
              <a:t>Only non-destructive capabilities are actively being used in current military operations</a:t>
            </a:r>
          </a:p>
        </p:txBody>
      </p:sp>
      <p:sp>
        <p:nvSpPr>
          <p:cNvPr id="8" name="TextBox 7">
            <a:extLst>
              <a:ext uri="{FF2B5EF4-FFF2-40B4-BE49-F238E27FC236}">
                <a16:creationId xmlns:a16="http://schemas.microsoft.com/office/drawing/2014/main" id="{3786BF85-498E-2944-A5F3-4976ABE05D7D}"/>
              </a:ext>
            </a:extLst>
          </p:cNvPr>
          <p:cNvSpPr txBox="1"/>
          <p:nvPr/>
        </p:nvSpPr>
        <p:spPr>
          <a:xfrm>
            <a:off x="299059" y="232387"/>
            <a:ext cx="3700285" cy="338554"/>
          </a:xfrm>
          <a:prstGeom prst="rect">
            <a:avLst/>
          </a:prstGeom>
          <a:noFill/>
        </p:spPr>
        <p:txBody>
          <a:bodyPr wrap="square" rtlCol="0">
            <a:spAutoFit/>
          </a:bodyPr>
          <a:lstStyle/>
          <a:p>
            <a:r>
              <a:rPr lang="en-US" sz="800" spc="300"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U-M 581</a:t>
            </a:r>
            <a:r>
              <a:rPr lang="en-US" sz="800" spc="300"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 </a:t>
            </a:r>
            <a:r>
              <a:rPr lang="en-US" sz="800" spc="300"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November 2023</a:t>
            </a:r>
            <a:endParaRPr lang="en-US" sz="800" spc="300"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endParaRPr lang="en-US" sz="800" spc="300" dirty="0">
              <a:solidFill>
                <a:srgbClr val="003865"/>
              </a:solidFill>
              <a:latin typeface="Noto Mono" panose="020B0609030804020204" pitchFamily="49" charset="0"/>
              <a:ea typeface="Noto Mono" panose="020B0609030804020204" pitchFamily="49" charset="0"/>
              <a:cs typeface="Noto Mono" panose="020B0609030804020204" pitchFamily="49" charset="0"/>
            </a:endParaRPr>
          </a:p>
        </p:txBody>
      </p:sp>
      <p:pic>
        <p:nvPicPr>
          <p:cNvPr id="11" name="Picture 10" descr="Logo&#10;&#10;Description automatically generated">
            <a:extLst>
              <a:ext uri="{FF2B5EF4-FFF2-40B4-BE49-F238E27FC236}">
                <a16:creationId xmlns:a16="http://schemas.microsoft.com/office/drawing/2014/main" id="{4BBD6271-0387-A141-8DA6-6C8B604A0B28}"/>
              </a:ext>
            </a:extLst>
          </p:cNvPr>
          <p:cNvPicPr>
            <a:picLocks noChangeAspect="1"/>
          </p:cNvPicPr>
          <p:nvPr/>
        </p:nvPicPr>
        <p:blipFill>
          <a:blip r:embed="rId4"/>
          <a:stretch>
            <a:fillRect/>
          </a:stretch>
        </p:blipFill>
        <p:spPr>
          <a:xfrm>
            <a:off x="11398685" y="128569"/>
            <a:ext cx="643201" cy="638523"/>
          </a:xfrm>
          <a:prstGeom prst="rect">
            <a:avLst/>
          </a:prstGeom>
        </p:spPr>
      </p:pic>
      <p:sp>
        <p:nvSpPr>
          <p:cNvPr id="13" name="TextBox 12">
            <a:extLst>
              <a:ext uri="{FF2B5EF4-FFF2-40B4-BE49-F238E27FC236}">
                <a16:creationId xmlns:a16="http://schemas.microsoft.com/office/drawing/2014/main" id="{05A32BB6-D289-487A-B829-F934E6EF14A0}"/>
              </a:ext>
            </a:extLst>
          </p:cNvPr>
          <p:cNvSpPr txBox="1"/>
          <p:nvPr/>
        </p:nvSpPr>
        <p:spPr>
          <a:xfrm>
            <a:off x="7399240" y="5896622"/>
            <a:ext cx="3562807" cy="369332"/>
          </a:xfrm>
          <a:prstGeom prst="rect">
            <a:avLst/>
          </a:prstGeom>
          <a:noFill/>
        </p:spPr>
        <p:txBody>
          <a:bodyPr wrap="square" rtlCol="0">
            <a:spAutoFit/>
          </a:bodyPr>
          <a:lstStyle/>
          <a:p>
            <a:pPr algn="ctr"/>
            <a:r>
              <a:rPr lang="en-US" dirty="0"/>
              <a:t>https://swfound.org/counterspace </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41608" y="1017943"/>
            <a:ext cx="3620439" cy="4683615"/>
          </a:xfrm>
          <a:prstGeom prst="rect">
            <a:avLst/>
          </a:prstGeom>
        </p:spPr>
      </p:pic>
    </p:spTree>
    <p:extLst>
      <p:ext uri="{BB962C8B-B14F-4D97-AF65-F5344CB8AC3E}">
        <p14:creationId xmlns:p14="http://schemas.microsoft.com/office/powerpoint/2010/main" val="3548102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04DAF84E-2437-7449-9E5C-D52AE878460F}"/>
              </a:ext>
            </a:extLst>
          </p:cNvPr>
          <p:cNvPicPr>
            <a:picLocks noChangeAspect="1"/>
          </p:cNvPicPr>
          <p:nvPr/>
        </p:nvPicPr>
        <p:blipFill>
          <a:blip r:embed="rId3"/>
          <a:stretch>
            <a:fillRect/>
          </a:stretch>
        </p:blipFill>
        <p:spPr>
          <a:xfrm>
            <a:off x="0" y="0"/>
            <a:ext cx="1220932" cy="6858000"/>
          </a:xfrm>
          <a:prstGeom prst="rect">
            <a:avLst/>
          </a:prstGeom>
        </p:spPr>
      </p:pic>
      <p:cxnSp>
        <p:nvCxnSpPr>
          <p:cNvPr id="6" name="Straight Connector 5">
            <a:extLst>
              <a:ext uri="{FF2B5EF4-FFF2-40B4-BE49-F238E27FC236}">
                <a16:creationId xmlns:a16="http://schemas.microsoft.com/office/drawing/2014/main" id="{620CD92E-4077-B646-B7D3-96D30035ADB2}"/>
              </a:ext>
            </a:extLst>
          </p:cNvPr>
          <p:cNvCxnSpPr>
            <a:cxnSpLocks/>
          </p:cNvCxnSpPr>
          <p:nvPr/>
        </p:nvCxnSpPr>
        <p:spPr>
          <a:xfrm>
            <a:off x="359080" y="453546"/>
            <a:ext cx="11039605" cy="0"/>
          </a:xfrm>
          <a:prstGeom prst="line">
            <a:avLst/>
          </a:prstGeom>
          <a:ln w="6350">
            <a:solidFill>
              <a:srgbClr val="003865"/>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786BF85-498E-2944-A5F3-4976ABE05D7D}"/>
              </a:ext>
            </a:extLst>
          </p:cNvPr>
          <p:cNvSpPr txBox="1"/>
          <p:nvPr/>
        </p:nvSpPr>
        <p:spPr>
          <a:xfrm>
            <a:off x="299059" y="232387"/>
            <a:ext cx="3700285" cy="584775"/>
          </a:xfrm>
          <a:prstGeom prst="rect">
            <a:avLst/>
          </a:prstGeom>
          <a:noFill/>
        </p:spPr>
        <p:txBody>
          <a:bodyPr wrap="square" rtlCol="0">
            <a:spAutoFit/>
          </a:bodyPr>
          <a:lstStyle/>
          <a:p>
            <a:r>
              <a:rPr lang="en-US" sz="800" spc="300"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U-M 581</a:t>
            </a:r>
            <a:r>
              <a:rPr lang="en-US" sz="800" spc="300"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 </a:t>
            </a:r>
            <a:r>
              <a:rPr lang="en-US" sz="800" spc="300" dirty="0">
                <a:solidFill>
                  <a:srgbClr val="003865"/>
                </a:solidFill>
                <a:latin typeface="Noto Sans" panose="020B0502040504020204" pitchFamily="34" charset="0"/>
                <a:ea typeface="Noto Sans" panose="020B0502040504020204" pitchFamily="34" charset="0"/>
                <a:cs typeface="Noto Sans" panose="020B0502040504020204" pitchFamily="34" charset="0"/>
              </a:rPr>
              <a:t>November 2023</a:t>
            </a:r>
          </a:p>
          <a:p>
            <a:endParaRPr lang="en-US" sz="800" spc="300"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endParaRPr lang="en-US" sz="800" spc="300"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endParaRPr lang="en-US" sz="800" spc="300" dirty="0">
              <a:solidFill>
                <a:srgbClr val="003865"/>
              </a:solidFill>
              <a:latin typeface="Noto Mono" panose="020B0609030804020204" pitchFamily="49" charset="0"/>
              <a:ea typeface="Noto Mono" panose="020B0609030804020204" pitchFamily="49" charset="0"/>
              <a:cs typeface="Noto Mono" panose="020B0609030804020204" pitchFamily="49" charset="0"/>
            </a:endParaRPr>
          </a:p>
        </p:txBody>
      </p:sp>
      <p:pic>
        <p:nvPicPr>
          <p:cNvPr id="11" name="Picture 10" descr="Logo&#10;&#10;Description automatically generated">
            <a:extLst>
              <a:ext uri="{FF2B5EF4-FFF2-40B4-BE49-F238E27FC236}">
                <a16:creationId xmlns:a16="http://schemas.microsoft.com/office/drawing/2014/main" id="{4BBD6271-0387-A141-8DA6-6C8B604A0B28}"/>
              </a:ext>
            </a:extLst>
          </p:cNvPr>
          <p:cNvPicPr>
            <a:picLocks noChangeAspect="1"/>
          </p:cNvPicPr>
          <p:nvPr/>
        </p:nvPicPr>
        <p:blipFill>
          <a:blip r:embed="rId4"/>
          <a:stretch>
            <a:fillRect/>
          </a:stretch>
        </p:blipFill>
        <p:spPr>
          <a:xfrm>
            <a:off x="11398685" y="128569"/>
            <a:ext cx="643201" cy="638523"/>
          </a:xfrm>
          <a:prstGeom prst="rect">
            <a:avLst/>
          </a:prstGeom>
        </p:spPr>
      </p:pic>
      <p:sp>
        <p:nvSpPr>
          <p:cNvPr id="2" name="TextBox 1"/>
          <p:cNvSpPr txBox="1"/>
          <p:nvPr/>
        </p:nvSpPr>
        <p:spPr>
          <a:xfrm>
            <a:off x="1017069" y="895918"/>
            <a:ext cx="11174931" cy="6155531"/>
          </a:xfrm>
          <a:prstGeom prst="rect">
            <a:avLst/>
          </a:prstGeom>
          <a:noFill/>
        </p:spPr>
        <p:txBody>
          <a:bodyPr wrap="square" rtlCol="0">
            <a:spAutoFit/>
          </a:bodyPr>
          <a:lstStyle/>
          <a:p>
            <a:r>
              <a:rPr lang="en-US" sz="3200" b="1" dirty="0" err="1">
                <a:solidFill>
                  <a:srgbClr val="003865"/>
                </a:solidFill>
                <a:latin typeface="Noto Sans" panose="020B0502040504020204" pitchFamily="34" charset="0"/>
                <a:ea typeface="Noto Sans" panose="020B0502040504020204" pitchFamily="34" charset="0"/>
              </a:rPr>
              <a:t>Counterspace</a:t>
            </a:r>
            <a:r>
              <a:rPr lang="en-US" sz="3200" b="1" dirty="0">
                <a:solidFill>
                  <a:srgbClr val="003865"/>
                </a:solidFill>
                <a:latin typeface="Noto Sans" panose="020B0502040504020204" pitchFamily="34" charset="0"/>
                <a:ea typeface="Noto Sans" panose="020B0502040504020204" pitchFamily="34" charset="0"/>
              </a:rPr>
              <a:t> </a:t>
            </a:r>
            <a:r>
              <a:rPr lang="en-US" sz="3200" b="1" dirty="0" smtClean="0">
                <a:solidFill>
                  <a:srgbClr val="003865"/>
                </a:solidFill>
                <a:latin typeface="Noto Sans" panose="020B0502040504020204" pitchFamily="34" charset="0"/>
                <a:ea typeface="Noto Sans" panose="020B0502040504020204" pitchFamily="34" charset="0"/>
              </a:rPr>
              <a:t>Capabilities</a:t>
            </a:r>
          </a:p>
          <a:p>
            <a:endParaRPr lang="en-US" sz="3200" b="1"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r>
              <a:rPr lang="en-US" b="1"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Direct </a:t>
            </a:r>
            <a:r>
              <a:rPr lang="en-US" b="1" dirty="0">
                <a:solidFill>
                  <a:srgbClr val="003865"/>
                </a:solidFill>
                <a:latin typeface="Noto Sans" panose="020B0502040504020204" pitchFamily="34" charset="0"/>
                <a:ea typeface="Noto Sans" panose="020B0502040504020204" pitchFamily="34" charset="0"/>
                <a:cs typeface="Noto Sans" panose="020B0502040504020204" pitchFamily="34" charset="0"/>
              </a:rPr>
              <a:t>Ascent: </a:t>
            </a:r>
            <a:r>
              <a:rPr lang="en-US" dirty="0">
                <a:solidFill>
                  <a:srgbClr val="003865"/>
                </a:solidFill>
                <a:latin typeface="Noto Sans" panose="020B0502040504020204" pitchFamily="34" charset="0"/>
                <a:ea typeface="Noto Sans" panose="020B0502040504020204" pitchFamily="34" charset="0"/>
                <a:cs typeface="Noto Sans" panose="020B0502040504020204" pitchFamily="34" charset="0"/>
              </a:rPr>
              <a:t>weapons that use ground, air-, or sea-launched missiles with interceptors that are used to kinetically destroy satellites through force of impact, but are not placed into orbit themselves;</a:t>
            </a:r>
          </a:p>
          <a:p>
            <a:endParaRPr lang="en-US" b="1" dirty="0" smtClean="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r>
              <a:rPr lang="en-US" b="1"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Co-orbital</a:t>
            </a:r>
            <a:r>
              <a:rPr lang="en-US" b="1" dirty="0">
                <a:solidFill>
                  <a:srgbClr val="003865"/>
                </a:solidFill>
                <a:latin typeface="Noto Sans" panose="020B0502040504020204" pitchFamily="34" charset="0"/>
                <a:ea typeface="Noto Sans" panose="020B0502040504020204" pitchFamily="34" charset="0"/>
                <a:cs typeface="Noto Sans" panose="020B0502040504020204" pitchFamily="34" charset="0"/>
              </a:rPr>
              <a:t>: </a:t>
            </a:r>
            <a:r>
              <a:rPr lang="en-US" dirty="0">
                <a:solidFill>
                  <a:srgbClr val="003865"/>
                </a:solidFill>
                <a:latin typeface="Noto Sans" panose="020B0502040504020204" pitchFamily="34" charset="0"/>
                <a:ea typeface="Noto Sans" panose="020B0502040504020204" pitchFamily="34" charset="0"/>
                <a:cs typeface="Noto Sans" panose="020B0502040504020204" pitchFamily="34" charset="0"/>
              </a:rPr>
              <a:t>weapons that are placed into orbit and then maneuver to approach the target to attack it by various means, including destructive and non-destructive;</a:t>
            </a:r>
          </a:p>
          <a:p>
            <a:endParaRPr lang="en-US" b="1" dirty="0" smtClean="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r>
              <a:rPr lang="en-US" b="1"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Directed </a:t>
            </a:r>
            <a:r>
              <a:rPr lang="en-US" b="1" dirty="0">
                <a:solidFill>
                  <a:srgbClr val="003865"/>
                </a:solidFill>
                <a:latin typeface="Noto Sans" panose="020B0502040504020204" pitchFamily="34" charset="0"/>
                <a:ea typeface="Noto Sans" panose="020B0502040504020204" pitchFamily="34" charset="0"/>
                <a:cs typeface="Noto Sans" panose="020B0502040504020204" pitchFamily="34" charset="0"/>
              </a:rPr>
              <a:t>Energy: </a:t>
            </a:r>
            <a:r>
              <a:rPr lang="en-US" dirty="0">
                <a:solidFill>
                  <a:srgbClr val="003865"/>
                </a:solidFill>
                <a:latin typeface="Noto Sans" panose="020B0502040504020204" pitchFamily="34" charset="0"/>
                <a:ea typeface="Noto Sans" panose="020B0502040504020204" pitchFamily="34" charset="0"/>
                <a:cs typeface="Noto Sans" panose="020B0502040504020204" pitchFamily="34" charset="0"/>
              </a:rPr>
              <a:t>weapons that use focused energy, such as laser, particle, or microwave beams to interfere or destroy space systems;</a:t>
            </a:r>
          </a:p>
          <a:p>
            <a:endParaRPr lang="en-US" b="1" dirty="0" smtClean="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r>
              <a:rPr lang="en-US" b="1"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Electronic </a:t>
            </a:r>
            <a:r>
              <a:rPr lang="en-US" b="1" dirty="0">
                <a:solidFill>
                  <a:srgbClr val="003865"/>
                </a:solidFill>
                <a:latin typeface="Noto Sans" panose="020B0502040504020204" pitchFamily="34" charset="0"/>
                <a:ea typeface="Noto Sans" panose="020B0502040504020204" pitchFamily="34" charset="0"/>
                <a:cs typeface="Noto Sans" panose="020B0502040504020204" pitchFamily="34" charset="0"/>
              </a:rPr>
              <a:t>Warfare: </a:t>
            </a:r>
            <a:r>
              <a:rPr lang="en-US" dirty="0">
                <a:solidFill>
                  <a:srgbClr val="003865"/>
                </a:solidFill>
                <a:latin typeface="Noto Sans" panose="020B0502040504020204" pitchFamily="34" charset="0"/>
                <a:ea typeface="Noto Sans" panose="020B0502040504020204" pitchFamily="34" charset="0"/>
                <a:cs typeface="Noto Sans" panose="020B0502040504020204" pitchFamily="34" charset="0"/>
              </a:rPr>
              <a:t>weapons that use radiofrequency energy to interfere with or jam the communications to or from satellites;</a:t>
            </a:r>
          </a:p>
          <a:p>
            <a:endParaRPr lang="en-US" b="1" dirty="0" smtClean="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r>
              <a:rPr lang="en-US" b="1"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Cyber</a:t>
            </a:r>
            <a:r>
              <a:rPr lang="en-US" b="1" dirty="0">
                <a:solidFill>
                  <a:srgbClr val="003865"/>
                </a:solidFill>
                <a:latin typeface="Noto Sans" panose="020B0502040504020204" pitchFamily="34" charset="0"/>
                <a:ea typeface="Noto Sans" panose="020B0502040504020204" pitchFamily="34" charset="0"/>
                <a:cs typeface="Noto Sans" panose="020B0502040504020204" pitchFamily="34" charset="0"/>
              </a:rPr>
              <a:t>: </a:t>
            </a:r>
            <a:r>
              <a:rPr lang="en-US" dirty="0">
                <a:solidFill>
                  <a:srgbClr val="003865"/>
                </a:solidFill>
                <a:latin typeface="Noto Sans" panose="020B0502040504020204" pitchFamily="34" charset="0"/>
                <a:ea typeface="Noto Sans" panose="020B0502040504020204" pitchFamily="34" charset="0"/>
                <a:cs typeface="Noto Sans" panose="020B0502040504020204" pitchFamily="34" charset="0"/>
              </a:rPr>
              <a:t>weapons that use software and network techniques to compromise, control, interfere, or destroy computer systems.</a:t>
            </a:r>
          </a:p>
          <a:p>
            <a:endParaRPr lang="en-US" b="1" dirty="0" smtClean="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r>
              <a:rPr lang="en-US" b="1"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Space </a:t>
            </a:r>
            <a:r>
              <a:rPr lang="en-US" b="1" dirty="0">
                <a:solidFill>
                  <a:srgbClr val="003865"/>
                </a:solidFill>
                <a:latin typeface="Noto Sans" panose="020B0502040504020204" pitchFamily="34" charset="0"/>
                <a:ea typeface="Noto Sans" panose="020B0502040504020204" pitchFamily="34" charset="0"/>
                <a:cs typeface="Noto Sans" panose="020B0502040504020204" pitchFamily="34" charset="0"/>
              </a:rPr>
              <a:t>Situational Awareness: </a:t>
            </a:r>
            <a:r>
              <a:rPr lang="en-US" dirty="0">
                <a:solidFill>
                  <a:srgbClr val="003865"/>
                </a:solidFill>
                <a:latin typeface="Noto Sans" panose="020B0502040504020204" pitchFamily="34" charset="0"/>
                <a:ea typeface="Noto Sans" panose="020B0502040504020204" pitchFamily="34" charset="0"/>
                <a:cs typeface="Noto Sans" panose="020B0502040504020204" pitchFamily="34" charset="0"/>
              </a:rPr>
              <a:t>knowledge about the space environment and human space activities that enables both offensive and defense </a:t>
            </a:r>
            <a:r>
              <a:rPr lang="en-US" dirty="0" err="1">
                <a:solidFill>
                  <a:srgbClr val="003865"/>
                </a:solidFill>
                <a:latin typeface="Noto Sans" panose="020B0502040504020204" pitchFamily="34" charset="0"/>
                <a:ea typeface="Noto Sans" panose="020B0502040504020204" pitchFamily="34" charset="0"/>
                <a:cs typeface="Noto Sans" panose="020B0502040504020204" pitchFamily="34" charset="0"/>
              </a:rPr>
              <a:t>counterspace</a:t>
            </a:r>
            <a:r>
              <a:rPr lang="en-US" dirty="0">
                <a:solidFill>
                  <a:srgbClr val="003865"/>
                </a:solidFill>
                <a:latin typeface="Noto Sans" panose="020B0502040504020204" pitchFamily="34" charset="0"/>
                <a:ea typeface="Noto Sans" panose="020B0502040504020204" pitchFamily="34" charset="0"/>
                <a:cs typeface="Noto Sans" panose="020B0502040504020204" pitchFamily="34" charset="0"/>
              </a:rPr>
              <a:t> operations </a:t>
            </a:r>
          </a:p>
          <a:p>
            <a:endParaRPr lang="en-US" sz="2400" dirty="0" smtClean="0">
              <a:latin typeface="Noto Sans" panose="020B0502040504020204" pitchFamily="34" charset="0"/>
              <a:ea typeface="Noto Sans" panose="020B0502040504020204" pitchFamily="34" charset="0"/>
            </a:endParaRPr>
          </a:p>
        </p:txBody>
      </p:sp>
    </p:spTree>
    <p:extLst>
      <p:ext uri="{BB962C8B-B14F-4D97-AF65-F5344CB8AC3E}">
        <p14:creationId xmlns:p14="http://schemas.microsoft.com/office/powerpoint/2010/main" val="3421349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04DAF84E-2437-7449-9E5C-D52AE878460F}"/>
              </a:ext>
            </a:extLst>
          </p:cNvPr>
          <p:cNvPicPr>
            <a:picLocks noChangeAspect="1"/>
          </p:cNvPicPr>
          <p:nvPr/>
        </p:nvPicPr>
        <p:blipFill>
          <a:blip r:embed="rId3"/>
          <a:stretch>
            <a:fillRect/>
          </a:stretch>
        </p:blipFill>
        <p:spPr>
          <a:xfrm>
            <a:off x="0" y="0"/>
            <a:ext cx="1220932" cy="6858000"/>
          </a:xfrm>
          <a:prstGeom prst="rect">
            <a:avLst/>
          </a:prstGeom>
        </p:spPr>
      </p:pic>
      <p:cxnSp>
        <p:nvCxnSpPr>
          <p:cNvPr id="6" name="Straight Connector 5">
            <a:extLst>
              <a:ext uri="{FF2B5EF4-FFF2-40B4-BE49-F238E27FC236}">
                <a16:creationId xmlns:a16="http://schemas.microsoft.com/office/drawing/2014/main" id="{620CD92E-4077-B646-B7D3-96D30035ADB2}"/>
              </a:ext>
            </a:extLst>
          </p:cNvPr>
          <p:cNvCxnSpPr>
            <a:cxnSpLocks/>
          </p:cNvCxnSpPr>
          <p:nvPr/>
        </p:nvCxnSpPr>
        <p:spPr>
          <a:xfrm>
            <a:off x="359080" y="453546"/>
            <a:ext cx="11039605" cy="0"/>
          </a:xfrm>
          <a:prstGeom prst="line">
            <a:avLst/>
          </a:prstGeom>
          <a:ln w="6350">
            <a:solidFill>
              <a:srgbClr val="003865"/>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786BF85-498E-2944-A5F3-4976ABE05D7D}"/>
              </a:ext>
            </a:extLst>
          </p:cNvPr>
          <p:cNvSpPr txBox="1"/>
          <p:nvPr/>
        </p:nvSpPr>
        <p:spPr>
          <a:xfrm>
            <a:off x="299060" y="232387"/>
            <a:ext cx="3709522" cy="707886"/>
          </a:xfrm>
          <a:prstGeom prst="rect">
            <a:avLst/>
          </a:prstGeom>
          <a:noFill/>
        </p:spPr>
        <p:txBody>
          <a:bodyPr wrap="square" rtlCol="0">
            <a:spAutoFit/>
          </a:bodyPr>
          <a:lstStyle/>
          <a:p>
            <a:r>
              <a:rPr lang="en-US" sz="800" spc="300"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U-M</a:t>
            </a:r>
            <a:r>
              <a:rPr lang="en-US" sz="800" spc="300"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 581 November </a:t>
            </a:r>
            <a:r>
              <a:rPr lang="en-US" sz="800" spc="300"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2023</a:t>
            </a:r>
            <a:endParaRPr lang="en-US" sz="800" spc="300"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endParaRPr lang="en-US" sz="800" spc="300"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endParaRPr lang="en-US" sz="800" spc="300"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endParaRPr lang="en-US" sz="800" spc="300"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endParaRPr lang="en-US" sz="800" spc="300" dirty="0">
              <a:solidFill>
                <a:srgbClr val="003865"/>
              </a:solidFill>
              <a:latin typeface="Noto Mono" panose="020B0609030804020204" pitchFamily="49" charset="0"/>
              <a:ea typeface="Noto Mono" panose="020B0609030804020204" pitchFamily="49" charset="0"/>
              <a:cs typeface="Noto Mono" panose="020B0609030804020204" pitchFamily="49" charset="0"/>
            </a:endParaRPr>
          </a:p>
        </p:txBody>
      </p:sp>
      <p:pic>
        <p:nvPicPr>
          <p:cNvPr id="11" name="Picture 10" descr="Logo&#10;&#10;Description automatically generated">
            <a:extLst>
              <a:ext uri="{FF2B5EF4-FFF2-40B4-BE49-F238E27FC236}">
                <a16:creationId xmlns:a16="http://schemas.microsoft.com/office/drawing/2014/main" id="{4BBD6271-0387-A141-8DA6-6C8B604A0B28}"/>
              </a:ext>
            </a:extLst>
          </p:cNvPr>
          <p:cNvPicPr>
            <a:picLocks noChangeAspect="1"/>
          </p:cNvPicPr>
          <p:nvPr/>
        </p:nvPicPr>
        <p:blipFill>
          <a:blip r:embed="rId4"/>
          <a:stretch>
            <a:fillRect/>
          </a:stretch>
        </p:blipFill>
        <p:spPr>
          <a:xfrm>
            <a:off x="11398685" y="128569"/>
            <a:ext cx="643201" cy="638523"/>
          </a:xfrm>
          <a:prstGeom prst="rect">
            <a:avLst/>
          </a:prstGeom>
        </p:spPr>
      </p:pic>
      <p:sp>
        <p:nvSpPr>
          <p:cNvPr id="2" name="TextBox 1"/>
          <p:cNvSpPr txBox="1"/>
          <p:nvPr/>
        </p:nvSpPr>
        <p:spPr>
          <a:xfrm>
            <a:off x="6659418" y="130408"/>
            <a:ext cx="4599709" cy="369332"/>
          </a:xfrm>
          <a:prstGeom prst="rect">
            <a:avLst/>
          </a:prstGeom>
          <a:noFill/>
        </p:spPr>
        <p:txBody>
          <a:bodyPr wrap="square" rtlCol="0">
            <a:spAutoFit/>
          </a:bodyPr>
          <a:lstStyle/>
          <a:p>
            <a:endParaRPr lang="en-US" dirty="0">
              <a:solidFill>
                <a:srgbClr val="004C97"/>
              </a:solidFill>
              <a:latin typeface="Noto Sans SemBd"/>
            </a:endParaRPr>
          </a:p>
        </p:txBody>
      </p:sp>
      <p:pic>
        <p:nvPicPr>
          <p:cNvPr id="7" name="Content Placeholder 6"/>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800150" y="795157"/>
            <a:ext cx="10835329" cy="5036663"/>
          </a:xfrm>
        </p:spPr>
      </p:pic>
    </p:spTree>
    <p:extLst>
      <p:ext uri="{BB962C8B-B14F-4D97-AF65-F5344CB8AC3E}">
        <p14:creationId xmlns:p14="http://schemas.microsoft.com/office/powerpoint/2010/main" val="3983525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6A28618-8BE7-8147-8044-5399AE1D25BE}"/>
              </a:ext>
            </a:extLst>
          </p:cNvPr>
          <p:cNvPicPr>
            <a:picLocks noChangeAspect="1"/>
          </p:cNvPicPr>
          <p:nvPr/>
        </p:nvPicPr>
        <p:blipFill>
          <a:blip r:embed="rId3"/>
          <a:stretch>
            <a:fillRect/>
          </a:stretch>
        </p:blipFill>
        <p:spPr>
          <a:xfrm>
            <a:off x="0" y="0"/>
            <a:ext cx="1220932" cy="6858000"/>
          </a:xfrm>
          <a:prstGeom prst="rect">
            <a:avLst/>
          </a:prstGeom>
        </p:spPr>
      </p:pic>
      <p:cxnSp>
        <p:nvCxnSpPr>
          <p:cNvPr id="6" name="Straight Connector 5">
            <a:extLst>
              <a:ext uri="{FF2B5EF4-FFF2-40B4-BE49-F238E27FC236}">
                <a16:creationId xmlns:a16="http://schemas.microsoft.com/office/drawing/2014/main" id="{620CD92E-4077-B646-B7D3-96D30035ADB2}"/>
              </a:ext>
            </a:extLst>
          </p:cNvPr>
          <p:cNvCxnSpPr>
            <a:cxnSpLocks/>
          </p:cNvCxnSpPr>
          <p:nvPr/>
        </p:nvCxnSpPr>
        <p:spPr>
          <a:xfrm>
            <a:off x="359080" y="453546"/>
            <a:ext cx="11039605" cy="0"/>
          </a:xfrm>
          <a:prstGeom prst="line">
            <a:avLst/>
          </a:prstGeom>
          <a:ln w="6350">
            <a:solidFill>
              <a:srgbClr val="003865"/>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DC0ABF0-8F90-4745-9E8E-2F6AE496C2FC}"/>
              </a:ext>
            </a:extLst>
          </p:cNvPr>
          <p:cNvSpPr txBox="1"/>
          <p:nvPr/>
        </p:nvSpPr>
        <p:spPr>
          <a:xfrm>
            <a:off x="299059" y="232387"/>
            <a:ext cx="3681813" cy="830997"/>
          </a:xfrm>
          <a:prstGeom prst="rect">
            <a:avLst/>
          </a:prstGeom>
          <a:noFill/>
        </p:spPr>
        <p:txBody>
          <a:bodyPr wrap="square" rtlCol="0">
            <a:spAutoFit/>
          </a:bodyPr>
          <a:lstStyle/>
          <a:p>
            <a:r>
              <a:rPr lang="en-US" sz="800" spc="300"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U-M 581</a:t>
            </a:r>
            <a:r>
              <a:rPr lang="en-US" sz="800" spc="300"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 </a:t>
            </a:r>
            <a:r>
              <a:rPr lang="en-US" sz="800" spc="300"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November 2023</a:t>
            </a:r>
            <a:endParaRPr lang="en-US" sz="800" spc="300"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endParaRPr lang="en-US" sz="800" spc="300"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endParaRPr lang="en-US" sz="800" spc="300"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endParaRPr lang="en-US" sz="800" spc="300"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endParaRPr lang="en-US" sz="800" spc="300"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endParaRPr lang="en-US" sz="800" spc="300" dirty="0">
              <a:solidFill>
                <a:srgbClr val="003865"/>
              </a:solidFill>
              <a:latin typeface="Noto Mono" panose="020B0609030804020204" pitchFamily="49" charset="0"/>
              <a:ea typeface="Noto Mono" panose="020B0609030804020204" pitchFamily="49" charset="0"/>
              <a:cs typeface="Noto Mono" panose="020B0609030804020204" pitchFamily="49" charset="0"/>
            </a:endParaRPr>
          </a:p>
        </p:txBody>
      </p:sp>
      <p:sp>
        <p:nvSpPr>
          <p:cNvPr id="14" name="TextBox 13">
            <a:extLst>
              <a:ext uri="{FF2B5EF4-FFF2-40B4-BE49-F238E27FC236}">
                <a16:creationId xmlns:a16="http://schemas.microsoft.com/office/drawing/2014/main" id="{F3FD4A56-ACB9-CA4D-BA32-BCD21FF224FD}"/>
              </a:ext>
            </a:extLst>
          </p:cNvPr>
          <p:cNvSpPr txBox="1"/>
          <p:nvPr/>
        </p:nvSpPr>
        <p:spPr>
          <a:xfrm>
            <a:off x="5806049" y="1152530"/>
            <a:ext cx="5678752" cy="456535"/>
          </a:xfrm>
          <a:prstGeom prst="rect">
            <a:avLst/>
          </a:prstGeom>
          <a:noFill/>
        </p:spPr>
        <p:txBody>
          <a:bodyPr wrap="square" rtlCol="0">
            <a:spAutoFit/>
          </a:bodyPr>
          <a:lstStyle/>
          <a:p>
            <a:pPr>
              <a:lnSpc>
                <a:spcPct val="150000"/>
              </a:lnSpc>
            </a:pPr>
            <a:endParaRPr lang="en-US" dirty="0">
              <a:solidFill>
                <a:srgbClr val="003865"/>
              </a:solidFill>
              <a:latin typeface="Noto Sans Light" panose="020B0402040504020204" pitchFamily="34" charset="0"/>
              <a:ea typeface="Noto Sans Light" panose="020B0402040504020204" pitchFamily="34" charset="0"/>
              <a:cs typeface="Noto Sans Light" panose="020B0402040504020204" pitchFamily="34" charset="0"/>
            </a:endParaRPr>
          </a:p>
        </p:txBody>
      </p:sp>
      <p:sp>
        <p:nvSpPr>
          <p:cNvPr id="7" name="TextBox 6">
            <a:extLst>
              <a:ext uri="{FF2B5EF4-FFF2-40B4-BE49-F238E27FC236}">
                <a16:creationId xmlns:a16="http://schemas.microsoft.com/office/drawing/2014/main" id="{761715E1-FBD1-9544-9F0F-0FE4CA650BA2}"/>
              </a:ext>
            </a:extLst>
          </p:cNvPr>
          <p:cNvSpPr txBox="1"/>
          <p:nvPr/>
        </p:nvSpPr>
        <p:spPr>
          <a:xfrm>
            <a:off x="9151828" y="6265954"/>
            <a:ext cx="2741112" cy="246221"/>
          </a:xfrm>
          <a:prstGeom prst="rect">
            <a:avLst/>
          </a:prstGeom>
          <a:noFill/>
        </p:spPr>
        <p:txBody>
          <a:bodyPr wrap="square" rtlCol="0">
            <a:spAutoFit/>
          </a:bodyPr>
          <a:lstStyle/>
          <a:p>
            <a:pPr algn="r"/>
            <a:r>
              <a:rPr lang="en-US" sz="1000" dirty="0">
                <a:solidFill>
                  <a:srgbClr val="003865"/>
                </a:solidFill>
                <a:latin typeface="Noto Mono" panose="020B0609030804020204" pitchFamily="49" charset="0"/>
                <a:ea typeface="Noto Mono" panose="020B0609030804020204" pitchFamily="49" charset="0"/>
                <a:cs typeface="Noto Mono" panose="020B0609030804020204" pitchFamily="49" charset="0"/>
              </a:rPr>
              <a:t>01</a:t>
            </a:r>
          </a:p>
        </p:txBody>
      </p:sp>
      <p:pic>
        <p:nvPicPr>
          <p:cNvPr id="11" name="Picture 10" descr="Logo&#10;&#10;Description automatically generated">
            <a:extLst>
              <a:ext uri="{FF2B5EF4-FFF2-40B4-BE49-F238E27FC236}">
                <a16:creationId xmlns:a16="http://schemas.microsoft.com/office/drawing/2014/main" id="{82151DE0-72F3-F24A-A45F-2062BBC04337}"/>
              </a:ext>
            </a:extLst>
          </p:cNvPr>
          <p:cNvPicPr>
            <a:picLocks noChangeAspect="1"/>
          </p:cNvPicPr>
          <p:nvPr/>
        </p:nvPicPr>
        <p:blipFill>
          <a:blip r:embed="rId4"/>
          <a:stretch>
            <a:fillRect/>
          </a:stretch>
        </p:blipFill>
        <p:spPr>
          <a:xfrm>
            <a:off x="11398685" y="128569"/>
            <a:ext cx="643201" cy="638523"/>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3636" y="703865"/>
            <a:ext cx="10243128" cy="5808309"/>
          </a:xfrm>
          <a:prstGeom prst="rect">
            <a:avLst/>
          </a:prstGeom>
        </p:spPr>
      </p:pic>
    </p:spTree>
    <p:extLst>
      <p:ext uri="{BB962C8B-B14F-4D97-AF65-F5344CB8AC3E}">
        <p14:creationId xmlns:p14="http://schemas.microsoft.com/office/powerpoint/2010/main" val="2104279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6A28618-8BE7-8147-8044-5399AE1D25BE}"/>
              </a:ext>
            </a:extLst>
          </p:cNvPr>
          <p:cNvPicPr>
            <a:picLocks noChangeAspect="1"/>
          </p:cNvPicPr>
          <p:nvPr/>
        </p:nvPicPr>
        <p:blipFill>
          <a:blip r:embed="rId3"/>
          <a:stretch>
            <a:fillRect/>
          </a:stretch>
        </p:blipFill>
        <p:spPr>
          <a:xfrm>
            <a:off x="0" y="0"/>
            <a:ext cx="1220932" cy="6858000"/>
          </a:xfrm>
          <a:prstGeom prst="rect">
            <a:avLst/>
          </a:prstGeom>
        </p:spPr>
      </p:pic>
      <p:cxnSp>
        <p:nvCxnSpPr>
          <p:cNvPr id="6" name="Straight Connector 5">
            <a:extLst>
              <a:ext uri="{FF2B5EF4-FFF2-40B4-BE49-F238E27FC236}">
                <a16:creationId xmlns:a16="http://schemas.microsoft.com/office/drawing/2014/main" id="{620CD92E-4077-B646-B7D3-96D30035ADB2}"/>
              </a:ext>
            </a:extLst>
          </p:cNvPr>
          <p:cNvCxnSpPr>
            <a:cxnSpLocks/>
          </p:cNvCxnSpPr>
          <p:nvPr/>
        </p:nvCxnSpPr>
        <p:spPr>
          <a:xfrm>
            <a:off x="359080" y="453546"/>
            <a:ext cx="11039605" cy="0"/>
          </a:xfrm>
          <a:prstGeom prst="line">
            <a:avLst/>
          </a:prstGeom>
          <a:ln w="6350">
            <a:solidFill>
              <a:srgbClr val="003865"/>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DC0ABF0-8F90-4745-9E8E-2F6AE496C2FC}"/>
              </a:ext>
            </a:extLst>
          </p:cNvPr>
          <p:cNvSpPr txBox="1"/>
          <p:nvPr/>
        </p:nvSpPr>
        <p:spPr>
          <a:xfrm>
            <a:off x="227225" y="198464"/>
            <a:ext cx="3087492" cy="461665"/>
          </a:xfrm>
          <a:prstGeom prst="rect">
            <a:avLst/>
          </a:prstGeom>
          <a:noFill/>
        </p:spPr>
        <p:txBody>
          <a:bodyPr wrap="square" rtlCol="0">
            <a:spAutoFit/>
          </a:bodyPr>
          <a:lstStyle/>
          <a:p>
            <a:r>
              <a:rPr lang="en-US" sz="800" spc="300"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U-M 581</a:t>
            </a:r>
            <a:r>
              <a:rPr lang="en-US" sz="800" spc="300"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 </a:t>
            </a:r>
            <a:r>
              <a:rPr lang="en-US" sz="800" spc="300"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November 2023</a:t>
            </a:r>
            <a:endParaRPr lang="en-US" sz="800" spc="300"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endParaRPr lang="en-US" sz="800" spc="300"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endParaRPr lang="en-US" sz="800" spc="300" dirty="0">
              <a:solidFill>
                <a:srgbClr val="003865"/>
              </a:solidFill>
              <a:latin typeface="Noto Mono" panose="020B0609030804020204" pitchFamily="49" charset="0"/>
              <a:ea typeface="Noto Mono" panose="020B0609030804020204" pitchFamily="49" charset="0"/>
              <a:cs typeface="Noto Mono" panose="020B0609030804020204" pitchFamily="49" charset="0"/>
            </a:endParaRPr>
          </a:p>
        </p:txBody>
      </p:sp>
      <p:sp>
        <p:nvSpPr>
          <p:cNvPr id="14" name="TextBox 13">
            <a:extLst>
              <a:ext uri="{FF2B5EF4-FFF2-40B4-BE49-F238E27FC236}">
                <a16:creationId xmlns:a16="http://schemas.microsoft.com/office/drawing/2014/main" id="{F3FD4A56-ACB9-CA4D-BA32-BCD21FF224FD}"/>
              </a:ext>
            </a:extLst>
          </p:cNvPr>
          <p:cNvSpPr txBox="1"/>
          <p:nvPr/>
        </p:nvSpPr>
        <p:spPr>
          <a:xfrm>
            <a:off x="5806049" y="1152530"/>
            <a:ext cx="5678752" cy="456535"/>
          </a:xfrm>
          <a:prstGeom prst="rect">
            <a:avLst/>
          </a:prstGeom>
          <a:noFill/>
        </p:spPr>
        <p:txBody>
          <a:bodyPr wrap="square" rtlCol="0">
            <a:spAutoFit/>
          </a:bodyPr>
          <a:lstStyle/>
          <a:p>
            <a:pPr>
              <a:lnSpc>
                <a:spcPct val="150000"/>
              </a:lnSpc>
            </a:pPr>
            <a:endParaRPr lang="en-US" dirty="0">
              <a:solidFill>
                <a:srgbClr val="003865"/>
              </a:solidFill>
              <a:latin typeface="Noto Sans Light" panose="020B0402040504020204" pitchFamily="34" charset="0"/>
              <a:ea typeface="Noto Sans Light" panose="020B0402040504020204" pitchFamily="34" charset="0"/>
              <a:cs typeface="Noto Sans Light" panose="020B0402040504020204" pitchFamily="34" charset="0"/>
            </a:endParaRPr>
          </a:p>
        </p:txBody>
      </p:sp>
      <p:sp>
        <p:nvSpPr>
          <p:cNvPr id="7" name="TextBox 6">
            <a:extLst>
              <a:ext uri="{FF2B5EF4-FFF2-40B4-BE49-F238E27FC236}">
                <a16:creationId xmlns:a16="http://schemas.microsoft.com/office/drawing/2014/main" id="{761715E1-FBD1-9544-9F0F-0FE4CA650BA2}"/>
              </a:ext>
            </a:extLst>
          </p:cNvPr>
          <p:cNvSpPr txBox="1"/>
          <p:nvPr/>
        </p:nvSpPr>
        <p:spPr>
          <a:xfrm>
            <a:off x="9151828" y="6265954"/>
            <a:ext cx="2741112" cy="246221"/>
          </a:xfrm>
          <a:prstGeom prst="rect">
            <a:avLst/>
          </a:prstGeom>
          <a:noFill/>
        </p:spPr>
        <p:txBody>
          <a:bodyPr wrap="square" rtlCol="0">
            <a:spAutoFit/>
          </a:bodyPr>
          <a:lstStyle/>
          <a:p>
            <a:pPr algn="r"/>
            <a:r>
              <a:rPr lang="en-US" sz="1000" dirty="0">
                <a:solidFill>
                  <a:srgbClr val="003865"/>
                </a:solidFill>
                <a:latin typeface="Noto Mono" panose="020B0609030804020204" pitchFamily="49" charset="0"/>
                <a:ea typeface="Noto Mono" panose="020B0609030804020204" pitchFamily="49" charset="0"/>
                <a:cs typeface="Noto Mono" panose="020B0609030804020204" pitchFamily="49" charset="0"/>
              </a:rPr>
              <a:t>01</a:t>
            </a:r>
          </a:p>
        </p:txBody>
      </p:sp>
      <p:pic>
        <p:nvPicPr>
          <p:cNvPr id="11" name="Picture 10" descr="Logo&#10;&#10;Description automatically generated">
            <a:extLst>
              <a:ext uri="{FF2B5EF4-FFF2-40B4-BE49-F238E27FC236}">
                <a16:creationId xmlns:a16="http://schemas.microsoft.com/office/drawing/2014/main" id="{82151DE0-72F3-F24A-A45F-2062BBC04337}"/>
              </a:ext>
            </a:extLst>
          </p:cNvPr>
          <p:cNvPicPr>
            <a:picLocks noChangeAspect="1"/>
          </p:cNvPicPr>
          <p:nvPr/>
        </p:nvPicPr>
        <p:blipFill>
          <a:blip r:embed="rId4"/>
          <a:stretch>
            <a:fillRect/>
          </a:stretch>
        </p:blipFill>
        <p:spPr>
          <a:xfrm>
            <a:off x="11398685" y="128569"/>
            <a:ext cx="643201" cy="638523"/>
          </a:xfrm>
          <a:prstGeom prst="rect">
            <a:avLst/>
          </a:prstGeom>
        </p:spPr>
      </p:pic>
      <p:pic>
        <p:nvPicPr>
          <p:cNvPr id="1027" name="Picture 3" descr="https://swfound.org/media/207532/table-5-1-2023.png?width=707&amp;height=775&amp;mode=ma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0183" y="198464"/>
            <a:ext cx="6015944" cy="6603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0168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6A28618-8BE7-8147-8044-5399AE1D25BE}"/>
              </a:ext>
            </a:extLst>
          </p:cNvPr>
          <p:cNvPicPr>
            <a:picLocks noChangeAspect="1"/>
          </p:cNvPicPr>
          <p:nvPr/>
        </p:nvPicPr>
        <p:blipFill>
          <a:blip r:embed="rId3"/>
          <a:stretch>
            <a:fillRect/>
          </a:stretch>
        </p:blipFill>
        <p:spPr>
          <a:xfrm>
            <a:off x="0" y="0"/>
            <a:ext cx="1220932" cy="6858000"/>
          </a:xfrm>
          <a:prstGeom prst="rect">
            <a:avLst/>
          </a:prstGeom>
        </p:spPr>
      </p:pic>
      <p:cxnSp>
        <p:nvCxnSpPr>
          <p:cNvPr id="6" name="Straight Connector 5">
            <a:extLst>
              <a:ext uri="{FF2B5EF4-FFF2-40B4-BE49-F238E27FC236}">
                <a16:creationId xmlns:a16="http://schemas.microsoft.com/office/drawing/2014/main" id="{620CD92E-4077-B646-B7D3-96D30035ADB2}"/>
              </a:ext>
            </a:extLst>
          </p:cNvPr>
          <p:cNvCxnSpPr>
            <a:cxnSpLocks/>
          </p:cNvCxnSpPr>
          <p:nvPr/>
        </p:nvCxnSpPr>
        <p:spPr>
          <a:xfrm>
            <a:off x="359080" y="453546"/>
            <a:ext cx="11039605" cy="0"/>
          </a:xfrm>
          <a:prstGeom prst="line">
            <a:avLst/>
          </a:prstGeom>
          <a:ln w="6350">
            <a:solidFill>
              <a:srgbClr val="003865"/>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DC0ABF0-8F90-4745-9E8E-2F6AE496C2FC}"/>
              </a:ext>
            </a:extLst>
          </p:cNvPr>
          <p:cNvSpPr txBox="1"/>
          <p:nvPr/>
        </p:nvSpPr>
        <p:spPr>
          <a:xfrm>
            <a:off x="228363" y="210589"/>
            <a:ext cx="3087492" cy="215444"/>
          </a:xfrm>
          <a:prstGeom prst="rect">
            <a:avLst/>
          </a:prstGeom>
          <a:noFill/>
        </p:spPr>
        <p:txBody>
          <a:bodyPr wrap="square" rtlCol="0">
            <a:spAutoFit/>
          </a:bodyPr>
          <a:lstStyle/>
          <a:p>
            <a:r>
              <a:rPr lang="en-US" sz="800" spc="300"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U-M 581</a:t>
            </a:r>
            <a:r>
              <a:rPr lang="en-US" sz="800" spc="300"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 </a:t>
            </a:r>
            <a:r>
              <a:rPr lang="en-US" sz="800" spc="300"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November 2023</a:t>
            </a:r>
            <a:endParaRPr lang="en-US" sz="800" spc="300" dirty="0">
              <a:solidFill>
                <a:srgbClr val="003865"/>
              </a:solidFill>
              <a:latin typeface="Noto Mono" panose="020B0609030804020204" pitchFamily="49" charset="0"/>
              <a:ea typeface="Noto Mono" panose="020B0609030804020204" pitchFamily="49" charset="0"/>
              <a:cs typeface="Noto Mono" panose="020B0609030804020204" pitchFamily="49" charset="0"/>
            </a:endParaRPr>
          </a:p>
        </p:txBody>
      </p:sp>
      <p:sp>
        <p:nvSpPr>
          <p:cNvPr id="14" name="TextBox 13">
            <a:extLst>
              <a:ext uri="{FF2B5EF4-FFF2-40B4-BE49-F238E27FC236}">
                <a16:creationId xmlns:a16="http://schemas.microsoft.com/office/drawing/2014/main" id="{F3FD4A56-ACB9-CA4D-BA32-BCD21FF224FD}"/>
              </a:ext>
            </a:extLst>
          </p:cNvPr>
          <p:cNvSpPr txBox="1"/>
          <p:nvPr/>
        </p:nvSpPr>
        <p:spPr>
          <a:xfrm>
            <a:off x="5806049" y="1152530"/>
            <a:ext cx="5678752" cy="456535"/>
          </a:xfrm>
          <a:prstGeom prst="rect">
            <a:avLst/>
          </a:prstGeom>
          <a:noFill/>
        </p:spPr>
        <p:txBody>
          <a:bodyPr wrap="square" rtlCol="0">
            <a:spAutoFit/>
          </a:bodyPr>
          <a:lstStyle/>
          <a:p>
            <a:pPr>
              <a:lnSpc>
                <a:spcPct val="150000"/>
              </a:lnSpc>
            </a:pPr>
            <a:endParaRPr lang="en-US" dirty="0">
              <a:solidFill>
                <a:srgbClr val="003865"/>
              </a:solidFill>
              <a:latin typeface="Noto Sans Light" panose="020B0402040504020204" pitchFamily="34" charset="0"/>
              <a:ea typeface="Noto Sans Light" panose="020B0402040504020204" pitchFamily="34" charset="0"/>
              <a:cs typeface="Noto Sans Light" panose="020B0402040504020204" pitchFamily="34" charset="0"/>
            </a:endParaRPr>
          </a:p>
        </p:txBody>
      </p:sp>
      <p:sp>
        <p:nvSpPr>
          <p:cNvPr id="7" name="TextBox 6">
            <a:extLst>
              <a:ext uri="{FF2B5EF4-FFF2-40B4-BE49-F238E27FC236}">
                <a16:creationId xmlns:a16="http://schemas.microsoft.com/office/drawing/2014/main" id="{761715E1-FBD1-9544-9F0F-0FE4CA650BA2}"/>
              </a:ext>
            </a:extLst>
          </p:cNvPr>
          <p:cNvSpPr txBox="1"/>
          <p:nvPr/>
        </p:nvSpPr>
        <p:spPr>
          <a:xfrm>
            <a:off x="9151828" y="6265954"/>
            <a:ext cx="2741112" cy="246221"/>
          </a:xfrm>
          <a:prstGeom prst="rect">
            <a:avLst/>
          </a:prstGeom>
          <a:noFill/>
        </p:spPr>
        <p:txBody>
          <a:bodyPr wrap="square" rtlCol="0">
            <a:spAutoFit/>
          </a:bodyPr>
          <a:lstStyle/>
          <a:p>
            <a:pPr algn="r"/>
            <a:r>
              <a:rPr lang="en-US" sz="1000" dirty="0">
                <a:solidFill>
                  <a:srgbClr val="003865"/>
                </a:solidFill>
                <a:latin typeface="Noto Mono" panose="020B0609030804020204" pitchFamily="49" charset="0"/>
                <a:ea typeface="Noto Mono" panose="020B0609030804020204" pitchFamily="49" charset="0"/>
                <a:cs typeface="Noto Mono" panose="020B0609030804020204" pitchFamily="49" charset="0"/>
              </a:rPr>
              <a:t>01</a:t>
            </a:r>
          </a:p>
        </p:txBody>
      </p:sp>
      <p:pic>
        <p:nvPicPr>
          <p:cNvPr id="11" name="Picture 10" descr="Logo&#10;&#10;Description automatically generated">
            <a:extLst>
              <a:ext uri="{FF2B5EF4-FFF2-40B4-BE49-F238E27FC236}">
                <a16:creationId xmlns:a16="http://schemas.microsoft.com/office/drawing/2014/main" id="{82151DE0-72F3-F24A-A45F-2062BBC04337}"/>
              </a:ext>
            </a:extLst>
          </p:cNvPr>
          <p:cNvPicPr>
            <a:picLocks noChangeAspect="1"/>
          </p:cNvPicPr>
          <p:nvPr/>
        </p:nvPicPr>
        <p:blipFill>
          <a:blip r:embed="rId4"/>
          <a:stretch>
            <a:fillRect/>
          </a:stretch>
        </p:blipFill>
        <p:spPr>
          <a:xfrm>
            <a:off x="11407921" y="-46465"/>
            <a:ext cx="643201" cy="638523"/>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517" y="613962"/>
            <a:ext cx="11091192" cy="5920117"/>
          </a:xfrm>
          <a:prstGeom prst="rect">
            <a:avLst/>
          </a:prstGeom>
        </p:spPr>
      </p:pic>
    </p:spTree>
    <p:extLst>
      <p:ext uri="{BB962C8B-B14F-4D97-AF65-F5344CB8AC3E}">
        <p14:creationId xmlns:p14="http://schemas.microsoft.com/office/powerpoint/2010/main" val="2298953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04DAF84E-2437-7449-9E5C-D52AE878460F}"/>
              </a:ext>
            </a:extLst>
          </p:cNvPr>
          <p:cNvPicPr>
            <a:picLocks noChangeAspect="1"/>
          </p:cNvPicPr>
          <p:nvPr/>
        </p:nvPicPr>
        <p:blipFill>
          <a:blip r:embed="rId3"/>
          <a:stretch>
            <a:fillRect/>
          </a:stretch>
        </p:blipFill>
        <p:spPr>
          <a:xfrm>
            <a:off x="0" y="0"/>
            <a:ext cx="1220932" cy="6858000"/>
          </a:xfrm>
          <a:prstGeom prst="rect">
            <a:avLst/>
          </a:prstGeom>
        </p:spPr>
      </p:pic>
      <p:cxnSp>
        <p:nvCxnSpPr>
          <p:cNvPr id="6" name="Straight Connector 5">
            <a:extLst>
              <a:ext uri="{FF2B5EF4-FFF2-40B4-BE49-F238E27FC236}">
                <a16:creationId xmlns:a16="http://schemas.microsoft.com/office/drawing/2014/main" id="{620CD92E-4077-B646-B7D3-96D30035ADB2}"/>
              </a:ext>
            </a:extLst>
          </p:cNvPr>
          <p:cNvCxnSpPr>
            <a:cxnSpLocks/>
          </p:cNvCxnSpPr>
          <p:nvPr/>
        </p:nvCxnSpPr>
        <p:spPr>
          <a:xfrm>
            <a:off x="359080" y="453546"/>
            <a:ext cx="11039605" cy="0"/>
          </a:xfrm>
          <a:prstGeom prst="line">
            <a:avLst/>
          </a:prstGeom>
          <a:ln w="6350">
            <a:solidFill>
              <a:srgbClr val="003865"/>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3FD4A56-ACB9-CA4D-BA32-BCD21FF224FD}"/>
              </a:ext>
            </a:extLst>
          </p:cNvPr>
          <p:cNvSpPr txBox="1"/>
          <p:nvPr/>
        </p:nvSpPr>
        <p:spPr>
          <a:xfrm>
            <a:off x="914400" y="809592"/>
            <a:ext cx="10428508" cy="5232202"/>
          </a:xfrm>
          <a:prstGeom prst="rect">
            <a:avLst/>
          </a:prstGeom>
          <a:noFill/>
        </p:spPr>
        <p:txBody>
          <a:bodyPr wrap="square" rtlCol="0">
            <a:spAutoFit/>
          </a:bodyPr>
          <a:lstStyle/>
          <a:p>
            <a:r>
              <a:rPr lang="en-CA" sz="3200" b="1"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Case Study: ASAT Test Moratorium</a:t>
            </a:r>
          </a:p>
          <a:p>
            <a:endParaRPr lang="en-CA" sz="3200" b="1"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pPr marL="285750" indent="-285750">
              <a:buFont typeface="Arial" panose="020B0604020202020204" pitchFamily="34" charset="0"/>
              <a:buChar char="•"/>
            </a:pPr>
            <a:r>
              <a:rPr lang="en-CA"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Dangerous nature of space debris to satellites, humans in orbit</a:t>
            </a:r>
          </a:p>
          <a:p>
            <a:pPr marL="742950" lvl="1" indent="-285750">
              <a:buFont typeface="Arial" panose="020B0604020202020204" pitchFamily="34" charset="0"/>
              <a:buChar char="•"/>
            </a:pPr>
            <a:r>
              <a:rPr lang="en-CA"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~9000 active satellites; ~48,000 pieces of debris we can track, ~900,000 pieces big enough to cause damage but too small to track</a:t>
            </a:r>
          </a:p>
          <a:p>
            <a:pPr marL="742950" lvl="1" indent="-285750">
              <a:buFont typeface="Arial" panose="020B0604020202020204" pitchFamily="34" charset="0"/>
              <a:buChar char="•"/>
            </a:pPr>
            <a:r>
              <a:rPr lang="en-CA" dirty="0">
                <a:solidFill>
                  <a:srgbClr val="003865"/>
                </a:solidFill>
                <a:latin typeface="Noto Sans" panose="020B0502040504020204" pitchFamily="34" charset="0"/>
                <a:ea typeface="Noto Sans" panose="020B0502040504020204" pitchFamily="34" charset="0"/>
                <a:cs typeface="Noto Sans" panose="020B0502040504020204" pitchFamily="34" charset="0"/>
              </a:rPr>
              <a:t>ASAT tests </a:t>
            </a:r>
            <a:r>
              <a:rPr lang="en-CA"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leave debris </a:t>
            </a:r>
            <a:r>
              <a:rPr lang="en-CA" dirty="0">
                <a:solidFill>
                  <a:srgbClr val="003865"/>
                </a:solidFill>
                <a:latin typeface="Noto Sans" panose="020B0502040504020204" pitchFamily="34" charset="0"/>
                <a:ea typeface="Noto Sans" panose="020B0502040504020204" pitchFamily="34" charset="0"/>
                <a:cs typeface="Noto Sans" panose="020B0502040504020204" pitchFamily="34" charset="0"/>
              </a:rPr>
              <a:t>in </a:t>
            </a:r>
            <a:r>
              <a:rPr lang="en-CA"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orbit</a:t>
            </a:r>
          </a:p>
          <a:p>
            <a:pPr marL="742950" lvl="1" indent="-285750">
              <a:buFont typeface="Arial" panose="020B0604020202020204" pitchFamily="34" charset="0"/>
              <a:buChar char="•"/>
            </a:pPr>
            <a:r>
              <a:rPr lang="en-CA"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At present, no way to deliberately get rid of debris (remediation)</a:t>
            </a:r>
          </a:p>
          <a:p>
            <a:pPr marL="285750" indent="-285750">
              <a:buFont typeface="Arial" panose="020B0604020202020204" pitchFamily="34" charset="0"/>
              <a:buChar char="•"/>
            </a:pPr>
            <a:endParaRPr lang="en-CA" dirty="0" smtClean="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pPr marL="285750" indent="-285750">
              <a:buFont typeface="Arial" panose="020B0604020202020204" pitchFamily="34" charset="0"/>
              <a:buChar char="•"/>
            </a:pPr>
            <a:r>
              <a:rPr lang="en-CA"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International support growing for an ASAT test moratorium</a:t>
            </a:r>
          </a:p>
          <a:p>
            <a:pPr marL="742950" lvl="1" indent="-285750">
              <a:buFont typeface="Arial" panose="020B0604020202020204" pitchFamily="34" charset="0"/>
              <a:buChar char="•"/>
            </a:pPr>
            <a:r>
              <a:rPr lang="en-CA"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Increasingly see the deliberate creation of debris/holding destructive ASAT tests as irresponsible behavior</a:t>
            </a:r>
          </a:p>
          <a:p>
            <a:pPr marL="742950" lvl="1" indent="-285750">
              <a:buFont typeface="Arial" panose="020B0604020202020204" pitchFamily="34" charset="0"/>
              <a:buChar char="•"/>
            </a:pPr>
            <a:r>
              <a:rPr lang="en-US"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In April 2022, the United States announced it was making a commitment not to conduct destructive direct-ascent anti-satellite missile tests</a:t>
            </a:r>
            <a:endParaRPr lang="en-US"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pPr marL="1200150" lvl="2" indent="-285750">
              <a:buFont typeface="Arial" panose="020B0604020202020204" pitchFamily="34" charset="0"/>
              <a:buChar char="•"/>
            </a:pPr>
            <a:r>
              <a:rPr lang="en-US"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37 countries now have made this commitment</a:t>
            </a:r>
          </a:p>
          <a:p>
            <a:pPr marL="742950" lvl="1" indent="-285750">
              <a:buFont typeface="Arial" panose="020B0604020202020204" pitchFamily="34" charset="0"/>
              <a:buChar char="•"/>
            </a:pPr>
            <a:r>
              <a:rPr lang="en-US"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UNGA Res. 77/41 (Dec. 2022) called for same commitment; passed with a vote of 155-9-9</a:t>
            </a:r>
          </a:p>
          <a:p>
            <a:pPr marL="742950" lvl="1" indent="-285750">
              <a:buFont typeface="Arial" panose="020B0604020202020204" pitchFamily="34" charset="0"/>
              <a:buChar char="•"/>
            </a:pPr>
            <a:r>
              <a:rPr lang="en-US"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Underlines focus on behavior, not necessarily technologies</a:t>
            </a:r>
          </a:p>
          <a:p>
            <a:pPr marL="742950" lvl="1" indent="-285750">
              <a:buFont typeface="Arial" panose="020B0604020202020204" pitchFamily="34" charset="0"/>
              <a:buChar char="•"/>
            </a:pPr>
            <a:r>
              <a:rPr lang="en-US"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Aided by </a:t>
            </a:r>
            <a:r>
              <a:rPr lang="en-US" dirty="0">
                <a:solidFill>
                  <a:srgbClr val="003865"/>
                </a:solidFill>
                <a:latin typeface="Noto Sans" panose="020B0502040504020204" pitchFamily="34" charset="0"/>
                <a:ea typeface="Noto Sans" panose="020B0502040504020204" pitchFamily="34" charset="0"/>
                <a:cs typeface="Noto Sans" panose="020B0502040504020204" pitchFamily="34" charset="0"/>
              </a:rPr>
              <a:t>d</a:t>
            </a:r>
            <a:r>
              <a:rPr lang="en-US"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windling military utility of DA-ASAT tests</a:t>
            </a:r>
            <a:endParaRPr lang="en-CA"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p:txBody>
      </p:sp>
      <p:sp>
        <p:nvSpPr>
          <p:cNvPr id="8" name="TextBox 7">
            <a:extLst>
              <a:ext uri="{FF2B5EF4-FFF2-40B4-BE49-F238E27FC236}">
                <a16:creationId xmlns:a16="http://schemas.microsoft.com/office/drawing/2014/main" id="{3786BF85-498E-2944-A5F3-4976ABE05D7D}"/>
              </a:ext>
            </a:extLst>
          </p:cNvPr>
          <p:cNvSpPr txBox="1"/>
          <p:nvPr/>
        </p:nvSpPr>
        <p:spPr>
          <a:xfrm>
            <a:off x="299060" y="232387"/>
            <a:ext cx="2741112" cy="461665"/>
          </a:xfrm>
          <a:prstGeom prst="rect">
            <a:avLst/>
          </a:prstGeom>
          <a:noFill/>
        </p:spPr>
        <p:txBody>
          <a:bodyPr wrap="square" rtlCol="0">
            <a:spAutoFit/>
          </a:bodyPr>
          <a:lstStyle/>
          <a:p>
            <a:r>
              <a:rPr lang="en-US" sz="800" spc="300"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U-M 581</a:t>
            </a:r>
            <a:r>
              <a:rPr lang="en-US" sz="800" spc="300"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 </a:t>
            </a:r>
            <a:r>
              <a:rPr lang="en-US" sz="800" spc="300"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November 2023</a:t>
            </a:r>
            <a:endParaRPr lang="en-US" sz="800" spc="300"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endParaRPr lang="en-US" sz="800" spc="300"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endParaRPr lang="en-US" sz="800" spc="300"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p:txBody>
      </p:sp>
      <p:pic>
        <p:nvPicPr>
          <p:cNvPr id="11" name="Picture 10" descr="Logo&#10;&#10;Description automatically generated">
            <a:extLst>
              <a:ext uri="{FF2B5EF4-FFF2-40B4-BE49-F238E27FC236}">
                <a16:creationId xmlns:a16="http://schemas.microsoft.com/office/drawing/2014/main" id="{4BBD6271-0387-A141-8DA6-6C8B604A0B28}"/>
              </a:ext>
            </a:extLst>
          </p:cNvPr>
          <p:cNvPicPr>
            <a:picLocks noChangeAspect="1"/>
          </p:cNvPicPr>
          <p:nvPr/>
        </p:nvPicPr>
        <p:blipFill>
          <a:blip r:embed="rId4"/>
          <a:stretch>
            <a:fillRect/>
          </a:stretch>
        </p:blipFill>
        <p:spPr>
          <a:xfrm>
            <a:off x="11398685" y="128569"/>
            <a:ext cx="643201" cy="638523"/>
          </a:xfrm>
          <a:prstGeom prst="rect">
            <a:avLst/>
          </a:prstGeom>
        </p:spPr>
      </p:pic>
    </p:spTree>
    <p:extLst>
      <p:ext uri="{BB962C8B-B14F-4D97-AF65-F5344CB8AC3E}">
        <p14:creationId xmlns:p14="http://schemas.microsoft.com/office/powerpoint/2010/main" val="22604598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90715</TotalTime>
  <Words>1451</Words>
  <Application>Microsoft Office PowerPoint</Application>
  <PresentationFormat>Widescreen</PresentationFormat>
  <Paragraphs>187</Paragraphs>
  <Slides>20</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Calibri Light</vt:lpstr>
      <vt:lpstr>Noto Mono</vt:lpstr>
      <vt:lpstr>Noto Sans</vt:lpstr>
      <vt:lpstr>Noto Sans Light</vt:lpstr>
      <vt:lpstr>Noto Sans SemBd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Duchaine</dc:creator>
  <cp:lastModifiedBy>Victoria Samson</cp:lastModifiedBy>
  <cp:revision>110</cp:revision>
  <dcterms:created xsi:type="dcterms:W3CDTF">2021-07-14T19:49:26Z</dcterms:created>
  <dcterms:modified xsi:type="dcterms:W3CDTF">2023-11-15T15:53:46Z</dcterms:modified>
</cp:coreProperties>
</file>