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315" r:id="rId3"/>
    <p:sldId id="311" r:id="rId4"/>
    <p:sldId id="317" r:id="rId5"/>
    <p:sldId id="314" r:id="rId6"/>
    <p:sldId id="301" r:id="rId7"/>
    <p:sldId id="327" r:id="rId8"/>
    <p:sldId id="300" r:id="rId9"/>
    <p:sldId id="302" r:id="rId10"/>
    <p:sldId id="328" r:id="rId11"/>
    <p:sldId id="257" r:id="rId12"/>
    <p:sldId id="303" r:id="rId13"/>
    <p:sldId id="330" r:id="rId14"/>
    <p:sldId id="329" r:id="rId15"/>
    <p:sldId id="323" r:id="rId16"/>
    <p:sldId id="304" r:id="rId1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36" autoAdjust="0"/>
  </p:normalViewPr>
  <p:slideViewPr>
    <p:cSldViewPr snapToGrid="0">
      <p:cViewPr>
        <p:scale>
          <a:sx n="64" d="100"/>
          <a:sy n="64" d="100"/>
        </p:scale>
        <p:origin x="-108" y="-810"/>
      </p:cViewPr>
      <p:guideLst>
        <p:guide orient="horz" pos="2160"/>
        <p:guide pos="2880"/>
      </p:guideLst>
    </p:cSldViewPr>
  </p:slideViewPr>
  <p:notesTextViewPr>
    <p:cViewPr>
      <p:scale>
        <a:sx n="1" d="1"/>
        <a:sy n="1" d="1"/>
      </p:scale>
      <p:origin x="0" y="0"/>
    </p:cViewPr>
  </p:notesTextViewPr>
  <p:sorterViewPr>
    <p:cViewPr>
      <p:scale>
        <a:sx n="100" d="100"/>
        <a:sy n="100" d="100"/>
      </p:scale>
      <p:origin x="0" y="-6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69430A-414B-475F-86A1-0A7690A44ABD}" type="datetimeFigureOut">
              <a:rPr lang="de-AT" smtClean="0"/>
              <a:t>31.08.2015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2A21B94-85FA-4E83-BFE0-9E5A15D11AC5}" type="slidenum">
              <a:rPr lang="de-AT" smtClean="0"/>
              <a:t>‹#›</a:t>
            </a:fld>
            <a:endParaRPr lang="de-AT"/>
          </a:p>
        </p:txBody>
      </p:sp>
    </p:spTree>
    <p:extLst>
      <p:ext uri="{BB962C8B-B14F-4D97-AF65-F5344CB8AC3E}">
        <p14:creationId xmlns:p14="http://schemas.microsoft.com/office/powerpoint/2010/main" val="4223321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69430A-414B-475F-86A1-0A7690A44ABD}" type="datetimeFigureOut">
              <a:rPr lang="de-AT" smtClean="0"/>
              <a:t>31.08.2015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2A21B94-85FA-4E83-BFE0-9E5A15D11AC5}" type="slidenum">
              <a:rPr lang="de-AT" smtClean="0"/>
              <a:t>‹#›</a:t>
            </a:fld>
            <a:endParaRPr lang="de-AT"/>
          </a:p>
        </p:txBody>
      </p:sp>
    </p:spTree>
    <p:extLst>
      <p:ext uri="{BB962C8B-B14F-4D97-AF65-F5344CB8AC3E}">
        <p14:creationId xmlns:p14="http://schemas.microsoft.com/office/powerpoint/2010/main" val="4003269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69430A-414B-475F-86A1-0A7690A44ABD}" type="datetimeFigureOut">
              <a:rPr lang="de-AT" smtClean="0"/>
              <a:t>31.08.2015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2A21B94-85FA-4E83-BFE0-9E5A15D11AC5}" type="slidenum">
              <a:rPr lang="de-AT" smtClean="0"/>
              <a:t>‹#›</a:t>
            </a:fld>
            <a:endParaRPr lang="de-AT"/>
          </a:p>
        </p:txBody>
      </p:sp>
    </p:spTree>
    <p:extLst>
      <p:ext uri="{BB962C8B-B14F-4D97-AF65-F5344CB8AC3E}">
        <p14:creationId xmlns:p14="http://schemas.microsoft.com/office/powerpoint/2010/main" val="165214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69430A-414B-475F-86A1-0A7690A44ABD}" type="datetimeFigureOut">
              <a:rPr lang="de-AT" smtClean="0"/>
              <a:t>31.08.2015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2A21B94-85FA-4E83-BFE0-9E5A15D11AC5}" type="slidenum">
              <a:rPr lang="de-AT" smtClean="0"/>
              <a:t>‹#›</a:t>
            </a:fld>
            <a:endParaRPr lang="de-AT"/>
          </a:p>
        </p:txBody>
      </p:sp>
    </p:spTree>
    <p:extLst>
      <p:ext uri="{BB962C8B-B14F-4D97-AF65-F5344CB8AC3E}">
        <p14:creationId xmlns:p14="http://schemas.microsoft.com/office/powerpoint/2010/main" val="207763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69430A-414B-475F-86A1-0A7690A44ABD}" type="datetimeFigureOut">
              <a:rPr lang="de-AT" smtClean="0"/>
              <a:t>31.08.2015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2A21B94-85FA-4E83-BFE0-9E5A15D11AC5}" type="slidenum">
              <a:rPr lang="de-AT" smtClean="0"/>
              <a:t>‹#›</a:t>
            </a:fld>
            <a:endParaRPr lang="de-AT"/>
          </a:p>
        </p:txBody>
      </p:sp>
    </p:spTree>
    <p:extLst>
      <p:ext uri="{BB962C8B-B14F-4D97-AF65-F5344CB8AC3E}">
        <p14:creationId xmlns:p14="http://schemas.microsoft.com/office/powerpoint/2010/main" val="248012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469430A-414B-475F-86A1-0A7690A44ABD}" type="datetimeFigureOut">
              <a:rPr lang="de-AT" smtClean="0"/>
              <a:t>31.08.2015</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42A21B94-85FA-4E83-BFE0-9E5A15D11AC5}" type="slidenum">
              <a:rPr lang="de-AT" smtClean="0"/>
              <a:t>‹#›</a:t>
            </a:fld>
            <a:endParaRPr lang="de-AT"/>
          </a:p>
        </p:txBody>
      </p:sp>
    </p:spTree>
    <p:extLst>
      <p:ext uri="{BB962C8B-B14F-4D97-AF65-F5344CB8AC3E}">
        <p14:creationId xmlns:p14="http://schemas.microsoft.com/office/powerpoint/2010/main" val="314212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469430A-414B-475F-86A1-0A7690A44ABD}" type="datetimeFigureOut">
              <a:rPr lang="de-AT" smtClean="0"/>
              <a:t>31.08.2015</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42A21B94-85FA-4E83-BFE0-9E5A15D11AC5}" type="slidenum">
              <a:rPr lang="de-AT" smtClean="0"/>
              <a:t>‹#›</a:t>
            </a:fld>
            <a:endParaRPr lang="de-AT"/>
          </a:p>
        </p:txBody>
      </p:sp>
    </p:spTree>
    <p:extLst>
      <p:ext uri="{BB962C8B-B14F-4D97-AF65-F5344CB8AC3E}">
        <p14:creationId xmlns:p14="http://schemas.microsoft.com/office/powerpoint/2010/main" val="230718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469430A-414B-475F-86A1-0A7690A44ABD}" type="datetimeFigureOut">
              <a:rPr lang="de-AT" smtClean="0"/>
              <a:t>31.08.2015</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42A21B94-85FA-4E83-BFE0-9E5A15D11AC5}" type="slidenum">
              <a:rPr lang="de-AT" smtClean="0"/>
              <a:t>‹#›</a:t>
            </a:fld>
            <a:endParaRPr lang="de-AT"/>
          </a:p>
        </p:txBody>
      </p:sp>
    </p:spTree>
    <p:extLst>
      <p:ext uri="{BB962C8B-B14F-4D97-AF65-F5344CB8AC3E}">
        <p14:creationId xmlns:p14="http://schemas.microsoft.com/office/powerpoint/2010/main" val="2453964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69430A-414B-475F-86A1-0A7690A44ABD}" type="datetimeFigureOut">
              <a:rPr lang="de-AT" smtClean="0"/>
              <a:t>31.08.2015</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42A21B94-85FA-4E83-BFE0-9E5A15D11AC5}" type="slidenum">
              <a:rPr lang="de-AT" smtClean="0"/>
              <a:t>‹#›</a:t>
            </a:fld>
            <a:endParaRPr lang="de-AT"/>
          </a:p>
        </p:txBody>
      </p:sp>
    </p:spTree>
    <p:extLst>
      <p:ext uri="{BB962C8B-B14F-4D97-AF65-F5344CB8AC3E}">
        <p14:creationId xmlns:p14="http://schemas.microsoft.com/office/powerpoint/2010/main" val="3543053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69430A-414B-475F-86A1-0A7690A44ABD}" type="datetimeFigureOut">
              <a:rPr lang="de-AT" smtClean="0"/>
              <a:t>31.08.2015</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42A21B94-85FA-4E83-BFE0-9E5A15D11AC5}" type="slidenum">
              <a:rPr lang="de-AT" smtClean="0"/>
              <a:t>‹#›</a:t>
            </a:fld>
            <a:endParaRPr lang="de-AT"/>
          </a:p>
        </p:txBody>
      </p:sp>
    </p:spTree>
    <p:extLst>
      <p:ext uri="{BB962C8B-B14F-4D97-AF65-F5344CB8AC3E}">
        <p14:creationId xmlns:p14="http://schemas.microsoft.com/office/powerpoint/2010/main" val="766025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69430A-414B-475F-86A1-0A7690A44ABD}" type="datetimeFigureOut">
              <a:rPr lang="de-AT" smtClean="0"/>
              <a:t>31.08.2015</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42A21B94-85FA-4E83-BFE0-9E5A15D11AC5}" type="slidenum">
              <a:rPr lang="de-AT" smtClean="0"/>
              <a:t>‹#›</a:t>
            </a:fld>
            <a:endParaRPr lang="de-AT"/>
          </a:p>
        </p:txBody>
      </p:sp>
    </p:spTree>
    <p:extLst>
      <p:ext uri="{BB962C8B-B14F-4D97-AF65-F5344CB8AC3E}">
        <p14:creationId xmlns:p14="http://schemas.microsoft.com/office/powerpoint/2010/main" val="2612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9430A-414B-475F-86A1-0A7690A44ABD}" type="datetimeFigureOut">
              <a:rPr lang="de-AT" smtClean="0"/>
              <a:t>31.08.2015</a:t>
            </a:fld>
            <a:endParaRPr lang="de-A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21B94-85FA-4E83-BFE0-9E5A15D11AC5}" type="slidenum">
              <a:rPr lang="de-AT" smtClean="0"/>
              <a:t>‹#›</a:t>
            </a:fld>
            <a:endParaRPr lang="de-AT"/>
          </a:p>
        </p:txBody>
      </p:sp>
    </p:spTree>
    <p:extLst>
      <p:ext uri="{BB962C8B-B14F-4D97-AF65-F5344CB8AC3E}">
        <p14:creationId xmlns:p14="http://schemas.microsoft.com/office/powerpoint/2010/main" val="3502044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47" y="2204750"/>
            <a:ext cx="7886700" cy="1405225"/>
          </a:xfrm>
        </p:spPr>
        <p:txBody>
          <a:bodyPr>
            <a:normAutofit/>
          </a:bodyPr>
          <a:lstStyle/>
          <a:p>
            <a:pPr marL="0" indent="0" algn="ctr">
              <a:buNone/>
            </a:pPr>
            <a:r>
              <a:rPr lang="en-GB" sz="4000" b="1" dirty="0"/>
              <a:t>The Underpinning of Space Security in General International Law</a:t>
            </a:r>
          </a:p>
          <a:p>
            <a:endParaRPr lang="en-GB" dirty="0"/>
          </a:p>
        </p:txBody>
      </p:sp>
      <p:sp>
        <p:nvSpPr>
          <p:cNvPr id="4" name="Rectangle 12"/>
          <p:cNvSpPr>
            <a:spLocks noChangeArrowheads="1"/>
          </p:cNvSpPr>
          <p:nvPr/>
        </p:nvSpPr>
        <p:spPr bwMode="auto">
          <a:xfrm>
            <a:off x="2942269" y="3609975"/>
            <a:ext cx="3294459"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AT" altLang="zh-CN" sz="1350" dirty="0">
              <a:ea typeface="宋体" panose="02010600030101010101" pitchFamily="2" charset="-122"/>
            </a:endParaRPr>
          </a:p>
          <a:p>
            <a:pPr algn="ctr" eaLnBrk="1" hangingPunct="1">
              <a:spcBef>
                <a:spcPct val="0"/>
              </a:spcBef>
              <a:buFontTx/>
              <a:buNone/>
            </a:pPr>
            <a:r>
              <a:rPr lang="de-AT" altLang="zh-CN" sz="1600" dirty="0">
                <a:ea typeface="宋体" panose="02010600030101010101" pitchFamily="2" charset="-122"/>
              </a:rPr>
              <a:t>Peter HULSROJ</a:t>
            </a:r>
          </a:p>
          <a:p>
            <a:pPr algn="ctr" eaLnBrk="1" hangingPunct="1">
              <a:spcBef>
                <a:spcPct val="0"/>
              </a:spcBef>
              <a:buFontTx/>
              <a:buNone/>
            </a:pPr>
            <a:r>
              <a:rPr lang="de-AT" altLang="zh-CN" sz="1600" dirty="0">
                <a:ea typeface="宋体" panose="02010600030101010101" pitchFamily="2" charset="-122"/>
              </a:rPr>
              <a:t>Director</a:t>
            </a:r>
          </a:p>
          <a:p>
            <a:pPr algn="ctr" eaLnBrk="1" hangingPunct="1">
              <a:spcBef>
                <a:spcPct val="0"/>
              </a:spcBef>
              <a:buFontTx/>
              <a:buNone/>
            </a:pPr>
            <a:r>
              <a:rPr lang="de-AT" altLang="zh-CN" sz="1600" dirty="0">
                <a:ea typeface="宋体" panose="02010600030101010101" pitchFamily="2" charset="-122"/>
              </a:rPr>
              <a:t>European Space Policy Institute</a:t>
            </a:r>
            <a:endParaRPr lang="en-GB" sz="1600" dirty="0"/>
          </a:p>
          <a:p>
            <a:pPr eaLnBrk="1" hangingPunct="1">
              <a:spcBef>
                <a:spcPct val="0"/>
              </a:spcBef>
              <a:buFontTx/>
              <a:buNone/>
            </a:pPr>
            <a:endParaRPr lang="en-US" sz="135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052" y="440566"/>
            <a:ext cx="2969654" cy="1102484"/>
          </a:xfrm>
          <a:prstGeom prst="rect">
            <a:avLst/>
          </a:prstGeom>
        </p:spPr>
      </p:pic>
      <p:sp>
        <p:nvSpPr>
          <p:cNvPr id="8" name="Rectangle 12"/>
          <p:cNvSpPr>
            <a:spLocks noChangeArrowheads="1"/>
          </p:cNvSpPr>
          <p:nvPr/>
        </p:nvSpPr>
        <p:spPr bwMode="auto">
          <a:xfrm>
            <a:off x="2942269" y="5005675"/>
            <a:ext cx="329445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zh-CN" sz="1600" dirty="0"/>
              <a:t>24 August </a:t>
            </a:r>
            <a:r>
              <a:rPr lang="en-US" altLang="zh-CN" sz="1600" dirty="0" smtClean="0"/>
              <a:t>2015</a:t>
            </a:r>
          </a:p>
          <a:p>
            <a:pPr algn="ctr" eaLnBrk="1" hangingPunct="1">
              <a:spcBef>
                <a:spcPct val="0"/>
              </a:spcBef>
              <a:buFontTx/>
              <a:buNone/>
            </a:pPr>
            <a:r>
              <a:rPr lang="en-US" altLang="zh-CN" sz="1600" dirty="0" smtClean="0">
                <a:ea typeface="宋体" panose="02010600030101010101" pitchFamily="2" charset="-122"/>
              </a:rPr>
              <a:t>Geneva</a:t>
            </a:r>
            <a:endParaRPr lang="de-AT" altLang="zh-CN" sz="1600" dirty="0">
              <a:ea typeface="宋体" panose="02010600030101010101" pitchFamily="2" charset="-122"/>
            </a:endParaRPr>
          </a:p>
        </p:txBody>
      </p:sp>
    </p:spTree>
    <p:extLst>
      <p:ext uri="{BB962C8B-B14F-4D97-AF65-F5344CB8AC3E}">
        <p14:creationId xmlns:p14="http://schemas.microsoft.com/office/powerpoint/2010/main" val="4088069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19665" y="614861"/>
            <a:ext cx="5944936" cy="769441"/>
          </a:xfrm>
          <a:prstGeom prst="rect">
            <a:avLst/>
          </a:prstGeom>
          <a:noFill/>
        </p:spPr>
        <p:txBody>
          <a:bodyPr wrap="square" rtlCol="0">
            <a:spAutoFit/>
          </a:bodyPr>
          <a:lstStyle/>
          <a:p>
            <a:r>
              <a:rPr lang="en-GB" sz="4400" b="1" dirty="0" smtClean="0">
                <a:solidFill>
                  <a:schemeClr val="bg1"/>
                </a:solidFill>
              </a:rPr>
              <a:t>The normative Universe</a:t>
            </a:r>
            <a:endParaRPr lang="en-GB" sz="4400" b="1" dirty="0">
              <a:solidFill>
                <a:schemeClr val="bg1"/>
              </a:solidFill>
            </a:endParaRPr>
          </a:p>
        </p:txBody>
      </p:sp>
    </p:spTree>
    <p:extLst>
      <p:ext uri="{BB962C8B-B14F-4D97-AF65-F5344CB8AC3E}">
        <p14:creationId xmlns:p14="http://schemas.microsoft.com/office/powerpoint/2010/main" val="233487802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2998" y="-1193292"/>
            <a:ext cx="6857999" cy="9244583"/>
          </a:xfrm>
          <a:prstGeom prst="rect">
            <a:avLst/>
          </a:prstGeom>
        </p:spPr>
      </p:pic>
      <p:sp>
        <p:nvSpPr>
          <p:cNvPr id="7" name="TextBox 6"/>
          <p:cNvSpPr txBox="1"/>
          <p:nvPr/>
        </p:nvSpPr>
        <p:spPr>
          <a:xfrm>
            <a:off x="152400" y="3276600"/>
            <a:ext cx="8483600" cy="3477875"/>
          </a:xfrm>
          <a:prstGeom prst="rect">
            <a:avLst/>
          </a:prstGeom>
          <a:noFill/>
        </p:spPr>
        <p:txBody>
          <a:bodyPr wrap="square" rtlCol="0">
            <a:spAutoFit/>
          </a:bodyPr>
          <a:lstStyle/>
          <a:p>
            <a:r>
              <a:rPr lang="en-GB" sz="4400" b="1" dirty="0" smtClean="0">
                <a:solidFill>
                  <a:schemeClr val="bg1"/>
                </a:solidFill>
              </a:rPr>
              <a:t>The region of </a:t>
            </a:r>
          </a:p>
          <a:p>
            <a:r>
              <a:rPr lang="en-GB" sz="4400" b="1" dirty="0" smtClean="0">
                <a:solidFill>
                  <a:schemeClr val="bg1"/>
                </a:solidFill>
              </a:rPr>
              <a:t>Good </a:t>
            </a:r>
            <a:r>
              <a:rPr lang="en-GB" sz="4400" b="1" dirty="0">
                <a:solidFill>
                  <a:schemeClr val="bg1"/>
                </a:solidFill>
              </a:rPr>
              <a:t>neighbour </a:t>
            </a:r>
            <a:r>
              <a:rPr lang="en-GB" sz="4400" b="1" dirty="0" smtClean="0">
                <a:solidFill>
                  <a:schemeClr val="bg1"/>
                </a:solidFill>
              </a:rPr>
              <a:t>rules,</a:t>
            </a:r>
          </a:p>
          <a:p>
            <a:r>
              <a:rPr lang="en-GB" sz="4400" b="1" dirty="0" smtClean="0">
                <a:solidFill>
                  <a:schemeClr val="bg1"/>
                </a:solidFill>
              </a:rPr>
              <a:t>International responsibility,</a:t>
            </a:r>
          </a:p>
          <a:p>
            <a:r>
              <a:rPr lang="en-GB" sz="4400" b="1" dirty="0" smtClean="0">
                <a:solidFill>
                  <a:schemeClr val="bg1"/>
                </a:solidFill>
              </a:rPr>
              <a:t>Rules of war,</a:t>
            </a:r>
          </a:p>
          <a:p>
            <a:r>
              <a:rPr lang="en-GB" sz="4400" b="1" dirty="0" smtClean="0">
                <a:solidFill>
                  <a:schemeClr val="bg1"/>
                </a:solidFill>
              </a:rPr>
              <a:t>International Environmental Law</a:t>
            </a:r>
            <a:endParaRPr lang="en-GB" sz="4400" b="1" dirty="0">
              <a:solidFill>
                <a:schemeClr val="bg1"/>
              </a:solidFill>
            </a:endParaRPr>
          </a:p>
        </p:txBody>
      </p:sp>
    </p:spTree>
    <p:extLst>
      <p:ext uri="{BB962C8B-B14F-4D97-AF65-F5344CB8AC3E}">
        <p14:creationId xmlns:p14="http://schemas.microsoft.com/office/powerpoint/2010/main" val="88668553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49641"/>
            <a:ext cx="7886700" cy="4027321"/>
          </a:xfrm>
        </p:spPr>
        <p:txBody>
          <a:bodyPr/>
          <a:lstStyle/>
          <a:p>
            <a:r>
              <a:rPr lang="en-US" dirty="0" smtClean="0"/>
              <a:t>Legitimate </a:t>
            </a:r>
            <a:r>
              <a:rPr lang="en-US" dirty="0"/>
              <a:t>targets in space and the laws of war</a:t>
            </a:r>
            <a:endParaRPr lang="en-GB" dirty="0"/>
          </a:p>
          <a:p>
            <a:r>
              <a:rPr lang="en-US" dirty="0" smtClean="0"/>
              <a:t>The </a:t>
            </a:r>
            <a:r>
              <a:rPr lang="en-US" dirty="0"/>
              <a:t>potency of good </a:t>
            </a:r>
            <a:r>
              <a:rPr lang="en-GB" dirty="0"/>
              <a:t>neighbour </a:t>
            </a:r>
            <a:r>
              <a:rPr lang="en-US" dirty="0" smtClean="0"/>
              <a:t>principles</a:t>
            </a:r>
            <a:endParaRPr lang="en-GB" dirty="0"/>
          </a:p>
          <a:p>
            <a:r>
              <a:rPr lang="en-US" dirty="0" smtClean="0"/>
              <a:t>The </a:t>
            </a:r>
            <a:r>
              <a:rPr lang="en-US" dirty="0"/>
              <a:t>potency of international environmental law</a:t>
            </a:r>
            <a:endParaRPr lang="en-GB" dirty="0"/>
          </a:p>
          <a:p>
            <a:r>
              <a:rPr lang="en-US" dirty="0" smtClean="0"/>
              <a:t>The </a:t>
            </a:r>
            <a:r>
              <a:rPr lang="en-US" dirty="0"/>
              <a:t>UN </a:t>
            </a:r>
            <a:r>
              <a:rPr lang="en-US" dirty="0" smtClean="0"/>
              <a:t>Charter – and Security Council</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052" y="440566"/>
            <a:ext cx="2969654" cy="1102484"/>
          </a:xfrm>
          <a:prstGeom prst="rect">
            <a:avLst/>
          </a:prstGeom>
        </p:spPr>
      </p:pic>
    </p:spTree>
    <p:extLst>
      <p:ext uri="{BB962C8B-B14F-4D97-AF65-F5344CB8AC3E}">
        <p14:creationId xmlns:p14="http://schemas.microsoft.com/office/powerpoint/2010/main" val="216009612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60849"/>
            <a:ext cx="7886700" cy="4683967"/>
          </a:xfrm>
        </p:spPr>
        <p:txBody>
          <a:bodyPr>
            <a:normAutofit fontScale="40000" lnSpcReduction="20000"/>
          </a:bodyPr>
          <a:lstStyle/>
          <a:p>
            <a:r>
              <a:rPr lang="en-US" sz="7000" dirty="0"/>
              <a:t>Nuclear Test Case - Application by New Zealand:</a:t>
            </a:r>
          </a:p>
          <a:p>
            <a:pPr marL="0" indent="0">
              <a:lnSpc>
                <a:spcPct val="120000"/>
              </a:lnSpc>
              <a:buNone/>
            </a:pPr>
            <a:r>
              <a:rPr lang="en-US" sz="3300" dirty="0" smtClean="0"/>
              <a:t>28</a:t>
            </a:r>
            <a:r>
              <a:rPr lang="en-US" sz="3300" dirty="0"/>
              <a:t>. It is the contention of New Zealand that this law and related rules and principles of international law are now violated by nuclear testing undertaken by the French Government in the South Pacific region. Inter alia,</a:t>
            </a:r>
            <a:endParaRPr lang="en-GB" sz="3300" dirty="0"/>
          </a:p>
          <a:p>
            <a:pPr marL="0" indent="0">
              <a:lnSpc>
                <a:spcPct val="120000"/>
              </a:lnSpc>
              <a:buNone/>
            </a:pPr>
            <a:r>
              <a:rPr lang="en-US" sz="3300" dirty="0"/>
              <a:t>(a) it violates the rights of all members of the international community, including New Zealand, that no nuclear tests that give rise to radioactive fallout be conducted; </a:t>
            </a:r>
            <a:endParaRPr lang="en-GB" sz="3300" dirty="0"/>
          </a:p>
          <a:p>
            <a:pPr marL="0" indent="0">
              <a:lnSpc>
                <a:spcPct val="120000"/>
              </a:lnSpc>
              <a:buNone/>
            </a:pPr>
            <a:r>
              <a:rPr lang="en-US" sz="3300" dirty="0"/>
              <a:t>(b) it violates the rights of all members of the international community, including New Zealand, to the preservation from unjustified artificial radioactive contamination of the terrestrial, maritime and aerial environment and, in particular, of the environment of the region in which the tests are conducted and in which New Zealand, the Cook Islands, Niue and the Tokelau Islands are situated; </a:t>
            </a:r>
            <a:endParaRPr lang="en-GB" sz="3300" dirty="0"/>
          </a:p>
          <a:p>
            <a:pPr marL="0" indent="0">
              <a:lnSpc>
                <a:spcPct val="120000"/>
              </a:lnSpc>
              <a:buNone/>
            </a:pPr>
            <a:r>
              <a:rPr lang="en-US" sz="3300" dirty="0"/>
              <a:t>(c) it violates the right of New Zealand that no radioactive material enter the territory of New Zealand, the Cook Islands, Niue or the Tokelau Islands, including their air space and territorial waters., as a result of nuclear testing; </a:t>
            </a:r>
            <a:endParaRPr lang="en-GB" sz="3300" dirty="0"/>
          </a:p>
          <a:p>
            <a:pPr marL="0" indent="0">
              <a:lnSpc>
                <a:spcPct val="120000"/>
              </a:lnSpc>
              <a:buNone/>
            </a:pPr>
            <a:r>
              <a:rPr lang="en-US" sz="3300" dirty="0"/>
              <a:t>(d) it violates the right of New Zealand that no radioactive material, having entered the territory of New Zealand, the Cook Islands, Niue or the Tokelau Islands, including their air space and territorial waters, as a result of nuclear testing, cause harm, including apprehension, anxiety and concern, to the people and Government of New Zealand and of the Cook lslands, Niue and the Tokelau Islands;</a:t>
            </a:r>
            <a:endParaRPr lang="en-GB" sz="3300" dirty="0"/>
          </a:p>
          <a:p>
            <a:pPr marL="0" indent="0">
              <a:lnSpc>
                <a:spcPct val="120000"/>
              </a:lnSpc>
              <a:buNone/>
            </a:pPr>
            <a:r>
              <a:rPr lang="en-US" sz="3300" dirty="0"/>
              <a:t>(e) it violates the right of New Zealand to freedom of the high seas, including freedom of navigation and overflight and the freedom to explore and exploit the resources of the sea and the seabed, without interference or detriment resulting from nuclear testing.</a:t>
            </a:r>
            <a:endParaRPr lang="en-GB" sz="33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052" y="440566"/>
            <a:ext cx="2969654" cy="1102484"/>
          </a:xfrm>
          <a:prstGeom prst="rect">
            <a:avLst/>
          </a:prstGeom>
        </p:spPr>
      </p:pic>
    </p:spTree>
    <p:extLst>
      <p:ext uri="{BB962C8B-B14F-4D97-AF65-F5344CB8AC3E}">
        <p14:creationId xmlns:p14="http://schemas.microsoft.com/office/powerpoint/2010/main" val="3182806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miriadna.com/desctopwalls/images/max/Blue-galax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19665" y="614861"/>
            <a:ext cx="5944936" cy="769441"/>
          </a:xfrm>
          <a:prstGeom prst="rect">
            <a:avLst/>
          </a:prstGeom>
          <a:noFill/>
        </p:spPr>
        <p:txBody>
          <a:bodyPr wrap="square" rtlCol="0">
            <a:spAutoFit/>
          </a:bodyPr>
          <a:lstStyle/>
          <a:p>
            <a:r>
              <a:rPr lang="en-GB" sz="4400" b="1" dirty="0" smtClean="0">
                <a:solidFill>
                  <a:schemeClr val="bg1"/>
                </a:solidFill>
              </a:rPr>
              <a:t>The normative Universe</a:t>
            </a:r>
            <a:endParaRPr lang="en-GB" sz="4400" b="1" dirty="0">
              <a:solidFill>
                <a:schemeClr val="bg1"/>
              </a:solidFill>
            </a:endParaRPr>
          </a:p>
        </p:txBody>
      </p:sp>
    </p:spTree>
    <p:extLst>
      <p:ext uri="{BB962C8B-B14F-4D97-AF65-F5344CB8AC3E}">
        <p14:creationId xmlns:p14="http://schemas.microsoft.com/office/powerpoint/2010/main" val="63830939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rivateislandnews.com/wp-content/uploads/2013/03/Poluw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5346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0681" y="1459355"/>
            <a:ext cx="3369319" cy="2123658"/>
          </a:xfrm>
          <a:prstGeom prst="rect">
            <a:avLst/>
          </a:prstGeom>
          <a:noFill/>
        </p:spPr>
        <p:txBody>
          <a:bodyPr wrap="square" rtlCol="0">
            <a:spAutoFit/>
          </a:bodyPr>
          <a:lstStyle/>
          <a:p>
            <a:pPr algn="r"/>
            <a:r>
              <a:rPr lang="en-GB" sz="4400" b="1" dirty="0" smtClean="0">
                <a:solidFill>
                  <a:schemeClr val="bg1"/>
                </a:solidFill>
              </a:rPr>
              <a:t>The space treaties island</a:t>
            </a:r>
            <a:endParaRPr lang="en-GB" sz="4400" b="1" dirty="0">
              <a:solidFill>
                <a:schemeClr val="bg1"/>
              </a:solidFill>
            </a:endParaRPr>
          </a:p>
        </p:txBody>
      </p:sp>
    </p:spTree>
    <p:extLst>
      <p:ext uri="{BB962C8B-B14F-4D97-AF65-F5344CB8AC3E}">
        <p14:creationId xmlns:p14="http://schemas.microsoft.com/office/powerpoint/2010/main" val="2905673213"/>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49450"/>
            <a:ext cx="7886700" cy="4351338"/>
          </a:xfrm>
        </p:spPr>
        <p:txBody>
          <a:bodyPr>
            <a:normAutofit fontScale="92500"/>
          </a:bodyPr>
          <a:lstStyle/>
          <a:p>
            <a:r>
              <a:rPr lang="en-US" dirty="0" smtClean="0"/>
              <a:t>Free </a:t>
            </a:r>
            <a:r>
              <a:rPr lang="en-US" dirty="0"/>
              <a:t>access to space is not the same as access to </a:t>
            </a:r>
            <a:r>
              <a:rPr lang="en-US" dirty="0" smtClean="0"/>
              <a:t>space</a:t>
            </a:r>
            <a:endParaRPr lang="en-GB" dirty="0"/>
          </a:p>
          <a:p>
            <a:r>
              <a:rPr lang="en-US" dirty="0" smtClean="0"/>
              <a:t>UN </a:t>
            </a:r>
            <a:r>
              <a:rPr lang="en-US" dirty="0"/>
              <a:t>as an enabler of access to </a:t>
            </a:r>
            <a:r>
              <a:rPr lang="en-US" dirty="0" smtClean="0"/>
              <a:t>space</a:t>
            </a:r>
          </a:p>
          <a:p>
            <a:r>
              <a:rPr lang="en-US" dirty="0" smtClean="0"/>
              <a:t>When </a:t>
            </a:r>
            <a:r>
              <a:rPr lang="en-US" dirty="0"/>
              <a:t>all have a stake in space, security is easier to </a:t>
            </a:r>
            <a:r>
              <a:rPr lang="en-US" dirty="0" smtClean="0"/>
              <a:t>achieve</a:t>
            </a:r>
            <a:endParaRPr lang="en-GB" dirty="0"/>
          </a:p>
          <a:p>
            <a:r>
              <a:rPr lang="en-US" dirty="0" smtClean="0"/>
              <a:t>Do </a:t>
            </a:r>
            <a:r>
              <a:rPr lang="en-US" dirty="0"/>
              <a:t>we milk the space treaties for all they have in terms of space security?, Outer Space </a:t>
            </a:r>
            <a:r>
              <a:rPr lang="en-US" dirty="0" smtClean="0"/>
              <a:t>Treaty</a:t>
            </a:r>
            <a:r>
              <a:rPr lang="en-US" dirty="0"/>
              <a:t>, Arts III and </a:t>
            </a:r>
            <a:r>
              <a:rPr lang="en-US" dirty="0" smtClean="0"/>
              <a:t>IX</a:t>
            </a:r>
            <a:endParaRPr lang="en-GB" dirty="0"/>
          </a:p>
          <a:p>
            <a:r>
              <a:rPr lang="en-US" dirty="0" smtClean="0"/>
              <a:t>Is </a:t>
            </a:r>
            <a:r>
              <a:rPr lang="en-US" dirty="0"/>
              <a:t>soft law ‘the end of history</a:t>
            </a:r>
            <a:r>
              <a:rPr lang="en-US" dirty="0" smtClean="0"/>
              <a:t>’?        </a:t>
            </a:r>
            <a:endParaRPr lang="en-GB" dirty="0"/>
          </a:p>
          <a:p>
            <a:r>
              <a:rPr lang="en-US" dirty="0" smtClean="0"/>
              <a:t>Building </a:t>
            </a:r>
            <a:r>
              <a:rPr lang="en-US" dirty="0"/>
              <a:t>strong space security through domestic </a:t>
            </a:r>
            <a:r>
              <a:rPr lang="en-US" dirty="0" smtClean="0"/>
              <a:t>legislation</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052" y="440566"/>
            <a:ext cx="2969654" cy="1102484"/>
          </a:xfrm>
          <a:prstGeom prst="rect">
            <a:avLst/>
          </a:prstGeom>
        </p:spPr>
      </p:pic>
    </p:spTree>
    <p:extLst>
      <p:ext uri="{BB962C8B-B14F-4D97-AF65-F5344CB8AC3E}">
        <p14:creationId xmlns:p14="http://schemas.microsoft.com/office/powerpoint/2010/main" val="177909519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19664" y="614861"/>
            <a:ext cx="7074567" cy="769441"/>
          </a:xfrm>
          <a:prstGeom prst="rect">
            <a:avLst/>
          </a:prstGeom>
          <a:noFill/>
        </p:spPr>
        <p:txBody>
          <a:bodyPr wrap="square" rtlCol="0">
            <a:spAutoFit/>
          </a:bodyPr>
          <a:lstStyle/>
          <a:p>
            <a:r>
              <a:rPr lang="en-GB" sz="4400" b="1" dirty="0" smtClean="0">
                <a:solidFill>
                  <a:schemeClr val="bg1"/>
                </a:solidFill>
              </a:rPr>
              <a:t>The normative Universe</a:t>
            </a:r>
            <a:endParaRPr lang="en-GB" sz="4400" b="1" dirty="0">
              <a:solidFill>
                <a:schemeClr val="bg1"/>
              </a:solidFill>
            </a:endParaRPr>
          </a:p>
        </p:txBody>
      </p:sp>
    </p:spTree>
    <p:extLst>
      <p:ext uri="{BB962C8B-B14F-4D97-AF65-F5344CB8AC3E}">
        <p14:creationId xmlns:p14="http://schemas.microsoft.com/office/powerpoint/2010/main" val="2332935745"/>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rivateislandnews.com/wp-content/uploads/2013/03/Poluw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5346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0681" y="1459355"/>
            <a:ext cx="3369319" cy="2123658"/>
          </a:xfrm>
          <a:prstGeom prst="rect">
            <a:avLst/>
          </a:prstGeom>
          <a:noFill/>
        </p:spPr>
        <p:txBody>
          <a:bodyPr wrap="square" rtlCol="0">
            <a:spAutoFit/>
          </a:bodyPr>
          <a:lstStyle/>
          <a:p>
            <a:pPr algn="r"/>
            <a:r>
              <a:rPr lang="en-GB" sz="4400" b="1" dirty="0" smtClean="0">
                <a:solidFill>
                  <a:schemeClr val="bg1"/>
                </a:solidFill>
              </a:rPr>
              <a:t>The space treaties island</a:t>
            </a:r>
            <a:endParaRPr lang="en-GB" sz="4400" b="1" dirty="0">
              <a:solidFill>
                <a:schemeClr val="bg1"/>
              </a:solidFill>
            </a:endParaRPr>
          </a:p>
        </p:txBody>
      </p:sp>
    </p:spTree>
    <p:extLst>
      <p:ext uri="{BB962C8B-B14F-4D97-AF65-F5344CB8AC3E}">
        <p14:creationId xmlns:p14="http://schemas.microsoft.com/office/powerpoint/2010/main" val="71189389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19665" y="614861"/>
            <a:ext cx="5944936" cy="769441"/>
          </a:xfrm>
          <a:prstGeom prst="rect">
            <a:avLst/>
          </a:prstGeom>
          <a:noFill/>
        </p:spPr>
        <p:txBody>
          <a:bodyPr wrap="square" rtlCol="0">
            <a:spAutoFit/>
          </a:bodyPr>
          <a:lstStyle/>
          <a:p>
            <a:r>
              <a:rPr lang="en-GB" sz="4400" b="1" dirty="0" smtClean="0">
                <a:solidFill>
                  <a:schemeClr val="bg1"/>
                </a:solidFill>
              </a:rPr>
              <a:t>The normative Universe</a:t>
            </a:r>
            <a:endParaRPr lang="en-GB" sz="4400" b="1" dirty="0">
              <a:solidFill>
                <a:schemeClr val="bg1"/>
              </a:solidFill>
            </a:endParaRPr>
          </a:p>
        </p:txBody>
      </p:sp>
    </p:spTree>
    <p:extLst>
      <p:ext uri="{BB962C8B-B14F-4D97-AF65-F5344CB8AC3E}">
        <p14:creationId xmlns:p14="http://schemas.microsoft.com/office/powerpoint/2010/main" val="3538034981"/>
      </p:ext>
    </p:extLst>
  </p:cSld>
  <p:clrMapOvr>
    <a:masterClrMapping/>
  </p:clrMapOvr>
  <mc:AlternateContent xmlns:mc="http://schemas.openxmlformats.org/markup-compatibility/2006" xmlns:p14="http://schemas.microsoft.com/office/powerpoint/2010/main">
    <mc:Choice Requires="p14">
      <p:transition spd="slow" p14:dur="2000">
        <p14:warp/>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618" y="-123825"/>
            <a:ext cx="13041214" cy="7334250"/>
          </a:xfrm>
          <a:prstGeom prst="rect">
            <a:avLst/>
          </a:prstGeom>
        </p:spPr>
      </p:pic>
      <p:sp>
        <p:nvSpPr>
          <p:cNvPr id="3" name="TextBox 2"/>
          <p:cNvSpPr txBox="1"/>
          <p:nvPr/>
        </p:nvSpPr>
        <p:spPr>
          <a:xfrm>
            <a:off x="2305050" y="1419642"/>
            <a:ext cx="4127500" cy="2123658"/>
          </a:xfrm>
          <a:prstGeom prst="rect">
            <a:avLst/>
          </a:prstGeom>
          <a:noFill/>
        </p:spPr>
        <p:txBody>
          <a:bodyPr wrap="square" rtlCol="0">
            <a:spAutoFit/>
          </a:bodyPr>
          <a:lstStyle/>
          <a:p>
            <a:pPr algn="ctr"/>
            <a:r>
              <a:rPr lang="en-GB" sz="4400" b="1" dirty="0">
                <a:solidFill>
                  <a:schemeClr val="bg1"/>
                </a:solidFill>
              </a:rPr>
              <a:t>A world of international </a:t>
            </a:r>
            <a:r>
              <a:rPr lang="en-GB" sz="4400" b="1" dirty="0" smtClean="0">
                <a:solidFill>
                  <a:schemeClr val="bg1"/>
                </a:solidFill>
              </a:rPr>
              <a:t>justice</a:t>
            </a:r>
            <a:endParaRPr lang="en-GB" sz="4400" b="1" dirty="0">
              <a:solidFill>
                <a:schemeClr val="bg1"/>
              </a:solidFill>
            </a:endParaRPr>
          </a:p>
        </p:txBody>
      </p:sp>
    </p:spTree>
    <p:extLst>
      <p:ext uri="{BB962C8B-B14F-4D97-AF65-F5344CB8AC3E}">
        <p14:creationId xmlns:p14="http://schemas.microsoft.com/office/powerpoint/2010/main" val="704032905"/>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229853"/>
            <a:ext cx="7886700" cy="3947110"/>
          </a:xfrm>
        </p:spPr>
        <p:txBody>
          <a:bodyPr/>
          <a:lstStyle/>
          <a:p>
            <a:r>
              <a:rPr lang="en-US" dirty="0"/>
              <a:t>A world that is perceived as unjust is inherently unstable</a:t>
            </a:r>
            <a:endParaRPr lang="en-GB" dirty="0"/>
          </a:p>
          <a:p>
            <a:r>
              <a:rPr lang="en-US" dirty="0" smtClean="0"/>
              <a:t>The </a:t>
            </a:r>
            <a:r>
              <a:rPr lang="en-US" dirty="0"/>
              <a:t>equilibrium of normative </a:t>
            </a:r>
            <a:r>
              <a:rPr lang="en-US" dirty="0" smtClean="0"/>
              <a:t>systems</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052" y="440566"/>
            <a:ext cx="2969654" cy="1102484"/>
          </a:xfrm>
          <a:prstGeom prst="rect">
            <a:avLst/>
          </a:prstGeom>
        </p:spPr>
      </p:pic>
    </p:spTree>
    <p:extLst>
      <p:ext uri="{BB962C8B-B14F-4D97-AF65-F5344CB8AC3E}">
        <p14:creationId xmlns:p14="http://schemas.microsoft.com/office/powerpoint/2010/main" val="91601096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19665" y="614861"/>
            <a:ext cx="5944936" cy="769441"/>
          </a:xfrm>
          <a:prstGeom prst="rect">
            <a:avLst/>
          </a:prstGeom>
          <a:noFill/>
        </p:spPr>
        <p:txBody>
          <a:bodyPr wrap="square" rtlCol="0">
            <a:spAutoFit/>
          </a:bodyPr>
          <a:lstStyle/>
          <a:p>
            <a:r>
              <a:rPr lang="en-GB" sz="4400" b="1" dirty="0" smtClean="0">
                <a:solidFill>
                  <a:schemeClr val="bg1"/>
                </a:solidFill>
              </a:rPr>
              <a:t>The normative Universe</a:t>
            </a:r>
            <a:endParaRPr lang="en-GB" sz="4400" b="1" dirty="0">
              <a:solidFill>
                <a:schemeClr val="bg1"/>
              </a:solidFill>
            </a:endParaRPr>
          </a:p>
        </p:txBody>
      </p:sp>
    </p:spTree>
    <p:extLst>
      <p:ext uri="{BB962C8B-B14F-4D97-AF65-F5344CB8AC3E}">
        <p14:creationId xmlns:p14="http://schemas.microsoft.com/office/powerpoint/2010/main" val="308554061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0325" y="-800100"/>
            <a:ext cx="18220684" cy="9105900"/>
          </a:xfrm>
          <a:prstGeom prst="rect">
            <a:avLst/>
          </a:prstGeom>
        </p:spPr>
      </p:pic>
      <p:sp>
        <p:nvSpPr>
          <p:cNvPr id="7" name="TextBox 6"/>
          <p:cNvSpPr txBox="1"/>
          <p:nvPr/>
        </p:nvSpPr>
        <p:spPr>
          <a:xfrm>
            <a:off x="1200149" y="874713"/>
            <a:ext cx="6045901" cy="1446550"/>
          </a:xfrm>
          <a:prstGeom prst="rect">
            <a:avLst/>
          </a:prstGeom>
          <a:noFill/>
        </p:spPr>
        <p:txBody>
          <a:bodyPr wrap="square" rtlCol="0">
            <a:spAutoFit/>
          </a:bodyPr>
          <a:lstStyle/>
          <a:p>
            <a:pPr algn="r"/>
            <a:r>
              <a:rPr lang="en-GB" sz="4400" b="1" dirty="0" smtClean="0">
                <a:solidFill>
                  <a:schemeClr val="bg1"/>
                </a:solidFill>
              </a:rPr>
              <a:t>The continent of general </a:t>
            </a:r>
            <a:r>
              <a:rPr lang="en-GB" sz="4400" b="1" dirty="0">
                <a:solidFill>
                  <a:schemeClr val="bg1"/>
                </a:solidFill>
              </a:rPr>
              <a:t>international </a:t>
            </a:r>
            <a:r>
              <a:rPr lang="en-GB" sz="4400" b="1" dirty="0" smtClean="0">
                <a:solidFill>
                  <a:schemeClr val="bg1"/>
                </a:solidFill>
              </a:rPr>
              <a:t>law</a:t>
            </a:r>
            <a:endParaRPr lang="en-GB" sz="4400" b="1" dirty="0">
              <a:solidFill>
                <a:schemeClr val="bg1"/>
              </a:solidFill>
            </a:endParaRPr>
          </a:p>
        </p:txBody>
      </p:sp>
    </p:spTree>
    <p:extLst>
      <p:ext uri="{BB962C8B-B14F-4D97-AF65-F5344CB8AC3E}">
        <p14:creationId xmlns:p14="http://schemas.microsoft.com/office/powerpoint/2010/main" val="202711354"/>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49539"/>
            <a:ext cx="7886700" cy="3741673"/>
          </a:xfrm>
        </p:spPr>
        <p:txBody>
          <a:bodyPr/>
          <a:lstStyle/>
          <a:p>
            <a:r>
              <a:rPr lang="en-US" dirty="0" smtClean="0"/>
              <a:t>Death </a:t>
            </a:r>
            <a:r>
              <a:rPr lang="en-US" dirty="0"/>
              <a:t>to the Lotus case </a:t>
            </a:r>
            <a:r>
              <a:rPr lang="en-US" dirty="0" smtClean="0"/>
              <a:t>principle!</a:t>
            </a:r>
            <a:endParaRPr lang="en-GB" dirty="0"/>
          </a:p>
          <a:p>
            <a:r>
              <a:rPr lang="en-US" dirty="0" smtClean="0"/>
              <a:t>The </a:t>
            </a:r>
            <a:r>
              <a:rPr lang="en-US" dirty="0"/>
              <a:t>inter-connectedness of </a:t>
            </a:r>
            <a:r>
              <a:rPr lang="en-US" dirty="0" smtClean="0"/>
              <a:t>rules </a:t>
            </a:r>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052" y="440566"/>
            <a:ext cx="2969654" cy="1102484"/>
          </a:xfrm>
          <a:prstGeom prst="rect">
            <a:avLst/>
          </a:prstGeom>
        </p:spPr>
      </p:pic>
    </p:spTree>
    <p:extLst>
      <p:ext uri="{BB962C8B-B14F-4D97-AF65-F5344CB8AC3E}">
        <p14:creationId xmlns:p14="http://schemas.microsoft.com/office/powerpoint/2010/main" val="85630890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521</Words>
  <Application>Microsoft Office PowerPoint</Application>
  <PresentationFormat>On-screen Show (4:3)</PresentationFormat>
  <Paragraphs>42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Arne LAHCEN;Matteo.Tugnoli@espi.or.at</dc:creator>
  <cp:lastModifiedBy>Marco Calderon</cp:lastModifiedBy>
  <cp:revision>84</cp:revision>
  <dcterms:created xsi:type="dcterms:W3CDTF">2015-08-18T10:27:58Z</dcterms:created>
  <dcterms:modified xsi:type="dcterms:W3CDTF">2015-08-31T14:12:59Z</dcterms:modified>
</cp:coreProperties>
</file>