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73" r:id="rId3"/>
    <p:sldId id="275" r:id="rId4"/>
    <p:sldId id="276" r:id="rId5"/>
    <p:sldId id="277" r:id="rId6"/>
    <p:sldId id="264"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591" autoAdjust="0"/>
  </p:normalViewPr>
  <p:slideViewPr>
    <p:cSldViewPr snapToGrid="0" snapToObjects="1">
      <p:cViewPr>
        <p:scale>
          <a:sx n="89" d="100"/>
          <a:sy n="89" d="100"/>
        </p:scale>
        <p:origin x="-1434" y="-78"/>
      </p:cViewPr>
      <p:guideLst>
        <p:guide orient="horz" pos="2160"/>
        <p:guide pos="2880"/>
      </p:guideLst>
    </p:cSldViewPr>
  </p:slideViewPr>
  <p:notesTextViewPr>
    <p:cViewPr>
      <p:scale>
        <a:sx n="100" d="100"/>
        <a:sy n="100" d="100"/>
      </p:scale>
      <p:origin x="0" y="1734"/>
    </p:cViewPr>
  </p:notesTextViewPr>
  <p:notesViewPr>
    <p:cSldViewPr snapToGrid="0" snapToObjects="1">
      <p:cViewPr varScale="1">
        <p:scale>
          <a:sx n="74" d="100"/>
          <a:sy n="74" d="100"/>
        </p:scale>
        <p:origin x="-31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3884613"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ＭＳ Ｐゴシック" charset="-128"/>
              </a:defRPr>
            </a:lvl1pPr>
          </a:lstStyle>
          <a:p>
            <a:pPr>
              <a:defRPr/>
            </a:pPr>
            <a:r>
              <a:rPr lang="en-US" dirty="0"/>
              <a:t>©2011 Secure World Foundation. Used with Permission.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charset="-128"/>
              </a:defRPr>
            </a:lvl1pPr>
          </a:lstStyle>
          <a:p>
            <a:pPr>
              <a:defRPr/>
            </a:pPr>
            <a:r>
              <a:rPr lang="en-US" dirty="0"/>
              <a:t>www.swfound.org			</a:t>
            </a:r>
            <a:fld id="{4DA3AD37-F8D9-4EF9-8EDB-5F6D0586D2FE}" type="slidenum">
              <a:rPr lang="en-US"/>
              <a:pPr>
                <a:defRPr/>
              </a:pPr>
              <a:t>‹#›</a:t>
            </a:fld>
            <a:endParaRPr lang="en-US" dirty="0"/>
          </a:p>
        </p:txBody>
      </p:sp>
      <p:pic>
        <p:nvPicPr>
          <p:cNvPr id="6" name="Picture 5" descr="ppt-header.jpg"/>
          <p:cNvPicPr>
            <a:picLocks noChangeAspect="1"/>
          </p:cNvPicPr>
          <p:nvPr/>
        </p:nvPicPr>
        <p:blipFill>
          <a:blip r:embed="rId2"/>
          <a:stretch>
            <a:fillRect/>
          </a:stretch>
        </p:blipFill>
        <p:spPr>
          <a:xfrm>
            <a:off x="6350" y="12700"/>
            <a:ext cx="6850063" cy="720725"/>
          </a:xfrm>
          <a:prstGeom prst="rect">
            <a:avLst/>
          </a:prstGeom>
        </p:spPr>
        <p:style>
          <a:lnRef idx="2">
            <a:schemeClr val="accent1"/>
          </a:lnRef>
          <a:fillRef idx="1">
            <a:schemeClr val="lt1"/>
          </a:fillRef>
          <a:effectRef idx="0">
            <a:schemeClr val="accent1"/>
          </a:effectRef>
          <a:fontRef idx="minor">
            <a:schemeClr val="dk1"/>
          </a:fontRef>
        </p:style>
      </p:pic>
      <p:sp>
        <p:nvSpPr>
          <p:cNvPr id="7" name="Header Placeholder 1"/>
          <p:cNvSpPr>
            <a:spLocks noGrp="1"/>
          </p:cNvSpPr>
          <p:nvPr>
            <p:ph type="hdr" sz="quarter"/>
          </p:nvPr>
        </p:nvSpPr>
        <p:spPr>
          <a:xfrm>
            <a:off x="1238250" y="276225"/>
            <a:ext cx="5619750" cy="457200"/>
          </a:xfrm>
          <a:prstGeom prst="rect">
            <a:avLst/>
          </a:prstGeom>
        </p:spPr>
        <p:txBody>
          <a:bodyPr vert="horz" lIns="91440" tIns="45720" rIns="91440" bIns="45720" rtlCol="0"/>
          <a:lstStyle>
            <a:lvl1pPr algn="l" fontAlgn="auto">
              <a:spcBef>
                <a:spcPts val="0"/>
              </a:spcBef>
              <a:spcAft>
                <a:spcPts val="0"/>
              </a:spcAft>
              <a:defRPr sz="2000">
                <a:latin typeface="+mn-lt"/>
                <a:ea typeface="+mn-ea"/>
                <a:cs typeface="+mn-cs"/>
              </a:defRPr>
            </a:lvl1pPr>
          </a:lstStyle>
          <a:p>
            <a:pPr>
              <a:defRPr/>
            </a:pPr>
            <a:r>
              <a:rPr lang="en-US" dirty="0"/>
              <a:t>Title, Date</a:t>
            </a:r>
          </a:p>
        </p:txBody>
      </p:sp>
    </p:spTree>
    <p:extLst>
      <p:ext uri="{BB962C8B-B14F-4D97-AF65-F5344CB8AC3E}">
        <p14:creationId xmlns:p14="http://schemas.microsoft.com/office/powerpoint/2010/main" val="1900774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charset="-128"/>
              </a:defRPr>
            </a:lvl1pPr>
          </a:lstStyle>
          <a:p>
            <a:pPr>
              <a:defRPr/>
            </a:pPr>
            <a:fld id="{AEE08636-93B9-435A-9B84-80A4B5B467A4}" type="datetime1">
              <a:rPr lang="en-US"/>
              <a:pPr>
                <a:defRPr/>
              </a:pPr>
              <a:t>4/27/2016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ea typeface="ＭＳ Ｐゴシック" charset="-128"/>
              </a:defRPr>
            </a:lvl1pPr>
          </a:lstStyle>
          <a:p>
            <a:pPr>
              <a:defRPr/>
            </a:pPr>
            <a:fld id="{11FDF2D8-7B47-440A-8867-EB550DA3055A}" type="slidenum">
              <a:rPr lang="en-US"/>
              <a:pPr>
                <a:defRPr/>
              </a:pPr>
              <a:t>‹#›</a:t>
            </a:fld>
            <a:endParaRPr lang="en-US" dirty="0"/>
          </a:p>
        </p:txBody>
      </p:sp>
    </p:spTree>
    <p:extLst>
      <p:ext uri="{BB962C8B-B14F-4D97-AF65-F5344CB8AC3E}">
        <p14:creationId xmlns:p14="http://schemas.microsoft.com/office/powerpoint/2010/main" val="271622142"/>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Secure World Foundation </a:t>
            </a:r>
            <a:r>
              <a:rPr lang="en-US" b="1" i="1" dirty="0" smtClean="0">
                <a:solidFill>
                  <a:srgbClr val="0070C0"/>
                </a:solidFill>
              </a:rPr>
              <a:t>is a private operating foundation</a:t>
            </a:r>
            <a:r>
              <a:rPr lang="en-US" b="1" dirty="0" smtClean="0"/>
              <a:t> </a:t>
            </a:r>
            <a:r>
              <a:rPr lang="en-US" dirty="0" smtClean="0"/>
              <a:t>that promotes cooperative solutions for space sustainability </a:t>
            </a:r>
          </a:p>
          <a:p>
            <a:endParaRPr lang="en-US" dirty="0" smtClean="0"/>
          </a:p>
          <a:p>
            <a:r>
              <a:rPr lang="en-US" b="1" dirty="0" smtClean="0">
                <a:solidFill>
                  <a:srgbClr val="0070C0"/>
                </a:solidFill>
              </a:rPr>
              <a:t>Our vision: </a:t>
            </a:r>
            <a:r>
              <a:rPr lang="en-US" dirty="0" smtClean="0"/>
              <a:t>the secure, sustainable, and peaceful use of outer space that contributes to global stability on Earth</a:t>
            </a:r>
          </a:p>
          <a:p>
            <a:endParaRPr lang="en-US" dirty="0" smtClean="0"/>
          </a:p>
          <a:p>
            <a:r>
              <a:rPr lang="en-US" b="1" dirty="0" smtClean="0">
                <a:solidFill>
                  <a:srgbClr val="0070C0"/>
                </a:solidFill>
              </a:rPr>
              <a:t>Our mission</a:t>
            </a:r>
            <a:r>
              <a:rPr lang="en-US" dirty="0" smtClean="0">
                <a:solidFill>
                  <a:srgbClr val="0070C0"/>
                </a:solidFill>
              </a:rPr>
              <a:t>: </a:t>
            </a:r>
            <a:r>
              <a:rPr lang="en-US" dirty="0" smtClean="0"/>
              <a:t>SWF works with governments, industry, international organizations and civil society to develop and promote ideas and actions for international collaboration that achieve the secure, sustainable, and peaceful uses of outer space.  We work with stakeholders</a:t>
            </a:r>
            <a:r>
              <a:rPr lang="en-US" baseline="0" dirty="0" smtClean="0"/>
              <a:t> domestically and abroad to discuss policies, laws, and actions that can help ensure that the benefits from space are available over the long-term. </a:t>
            </a:r>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1</a:t>
            </a:fld>
            <a:endParaRPr lang="en-US" dirty="0"/>
          </a:p>
        </p:txBody>
      </p:sp>
    </p:spTree>
    <p:extLst>
      <p:ext uri="{BB962C8B-B14F-4D97-AF65-F5344CB8AC3E}">
        <p14:creationId xmlns:p14="http://schemas.microsoft.com/office/powerpoint/2010/main" val="48397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2</a:t>
            </a:fld>
            <a:endParaRPr lang="en-US" dirty="0"/>
          </a:p>
        </p:txBody>
      </p:sp>
    </p:spTree>
    <p:extLst>
      <p:ext uri="{BB962C8B-B14F-4D97-AF65-F5344CB8AC3E}">
        <p14:creationId xmlns:p14="http://schemas.microsoft.com/office/powerpoint/2010/main" val="398586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The problem with the proliferation of space technologies is that those sorts of capabilities can be dual-use.  As such, intent – not hardware - is going to be the primary way to signal that they are non-threatening, which raises a host of questions about what is needed to demonstrate responsible and non-hostile behavior on orbit. </a:t>
            </a:r>
            <a:r>
              <a:rPr lang="en-US" sz="1200" kern="1200" dirty="0" smtClean="0">
                <a:solidFill>
                  <a:schemeClr val="tx1"/>
                </a:solidFill>
                <a:effectLst/>
                <a:latin typeface="+mn-lt"/>
                <a:ea typeface="ＭＳ Ｐゴシック" charset="0"/>
                <a:cs typeface="+mn-cs"/>
              </a:rPr>
              <a:t> Intent is often extremely subjective, and is therefore much harder to determine. Perception of intent relies very heavily on pre-existing relationships and can be shaped by actions. This is where international cooperation and an approach to space that recognizes its very international nature comes in handy and can have a very strong effect on stabilizing and strengthening international relations. As well, responsible space behavior can be a signal for good intent; alternatively, reckless behavior in space can sometimes be a signal for malevolent intent, or at least, lend itself to misinterpretation about the nature of a particular space asset.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International cooperation or at least an international approach to these shared complicated issues can help clarify intent.  We don’t want misperceptions or mistrust filling in the gaps, as perceptions of space capabilities and behavior is strongly influenced by the political realities on the ground.  So norms of behavior or a generalized agreement about what constitutes responsible use of space can help with this. </a:t>
            </a:r>
            <a:r>
              <a:rPr lang="en-US" sz="1200" kern="1200" dirty="0" smtClean="0">
                <a:solidFill>
                  <a:schemeClr val="tx1"/>
                </a:solidFill>
                <a:effectLst/>
                <a:latin typeface="+mn-lt"/>
                <a:ea typeface="ＭＳ Ｐゴシック" charset="0"/>
                <a:cs typeface="+mn-cs"/>
              </a:rPr>
              <a:t>Need to have a strong focus on norms and the important role that they play in establishing a stable and predictable space environment</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Voluntary norms or best practices are regularly developed out of self-interest and are stronger when they are perceived as being legitimate, in that they appear to be both reasonable and credibly enforced.  A norm does depend on its being accepted by a majority of members in its community for it to be seen as being widespread enough to be representative of what is commonly done. However, there is often a tradeoff between inclusiveness and focus during discussions.  Also, depending on the issue, certain actors must be included in order to make sure that the discussions are truly covering what the actual norms of behavior are.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Norms are often useful in that they describe what behavior is considered standard and thus make it somewhat easier to identify when an actor is behaving outside of what is regularly done. They also are a shared understanding of what is perceived to be responsible behavior by actors, which is important in times of crises, as acting outside of a norm could possibly escalate tensions.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3</a:t>
            </a:fld>
            <a:endParaRPr lang="en-US" dirty="0"/>
          </a:p>
        </p:txBody>
      </p:sp>
    </p:spTree>
    <p:extLst>
      <p:ext uri="{BB962C8B-B14F-4D97-AF65-F5344CB8AC3E}">
        <p14:creationId xmlns:p14="http://schemas.microsoft.com/office/powerpoint/2010/main" val="158224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ne step that can help with overall stability in the space environment is using space situational awareness (SSA) for transparency and confidence-building measures. SSA can be described as characterizing the space environment and its impact on activities in space.  To begin, the international community needs better SSA in general. Currently, when satellites stop working, it often is unclear as to why and if the owner/operator is embroiled in a tense political environment or security crisis, they may (erroneously) assume the worst and unintentional create a bad situation when one only potentially existed prior. But for the broader strategic context, proper SSA can help monitor the space environment and determine who the responsible actors are, identify actions that are potentially threatening or destabilizing, and promote norms of behavior to allow for a stable and predictable space domain, which in turn strengthens overall security and stability. In</a:t>
            </a:r>
            <a:r>
              <a:rPr lang="en-US" sz="1200" kern="1200" baseline="0" dirty="0" smtClean="0">
                <a:solidFill>
                  <a:schemeClr val="tx1"/>
                </a:solidFill>
                <a:effectLst/>
                <a:latin typeface="+mn-lt"/>
                <a:ea typeface="ＭＳ Ｐゴシック" charset="0"/>
                <a:cs typeface="+mn-cs"/>
              </a:rPr>
              <a:t> general, s</a:t>
            </a:r>
            <a:r>
              <a:rPr lang="en-US" sz="1200" kern="1200" dirty="0" smtClean="0">
                <a:solidFill>
                  <a:schemeClr val="tx1"/>
                </a:solidFill>
                <a:effectLst/>
                <a:latin typeface="+mn-lt"/>
                <a:ea typeface="ＭＳ Ｐゴシック" charset="0"/>
                <a:cs typeface="+mn-cs"/>
              </a:rPr>
              <a:t>ome form of monitoring is needed to verify that actors are following the rules. Without the monitoring and verification, the rules will have no effect on behavior.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Improving space situational awareness can help by verifying actions in orbit and establishing pathways for technical cooperation and data exchange, which lays the groundwork for possible future collaboration and allows for regular communication between space actors. Currently, the U.S. military is the world’s largest provider of SSA information. While this information has been used to help avoid collisions on orbit, there are limitations to what it can accomplish and to its mission.  There are other SSA programs and capabilities internationally that could be used to amplify and verify the data and information received and processed by the U.S. military.  By utilizing other capabilities, this would improve coverage overall, since the current SSA network is dominantly from radars in the Northern hemisphere.  This would help make the overall SSA information more comprehensive and dependable. This is a great opportunity for doing international outreach, yet problems in doing so limit what can come out of it. These problems can be as prosaic as making sure that our data is in the same format as their data, or knowing who to contact when a possible conjunction may occur (and to fix this last one, a directory of contacts has been proposed).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burden-sharing in SSA is beneficial as well. If a space actor were to engage in irresponsible behavior, there may be a need to verify and attribute that bad action through a non-USG source, especially if the irresponsible actor and the United States have a tense relationship. If two to three independent SSA sources all attribute and verify that action, it more effectively “names and shames” the bad actor more effectively than if just one source claims it happened. In this case, the intention of independent, non-USG SSA sources would improve everyone’s ability to distinguish between accidents and hostile activities in space and, in the event that hostility does occur, to provide another perspective on what has taken place. A more comprehensive</a:t>
            </a:r>
            <a:r>
              <a:rPr lang="en-US" sz="1200" kern="1200" baseline="0" dirty="0" smtClean="0">
                <a:solidFill>
                  <a:schemeClr val="tx1"/>
                </a:solidFill>
                <a:effectLst/>
                <a:latin typeface="+mn-lt"/>
                <a:ea typeface="ＭＳ Ｐゴシック" charset="0"/>
                <a:cs typeface="+mn-cs"/>
              </a:rPr>
              <a:t> SSA picture is to everyone’s benefit. </a:t>
            </a:r>
            <a:endParaRPr lang="en-US" sz="1200" kern="1200" dirty="0" smtClean="0">
              <a:solidFill>
                <a:schemeClr val="tx1"/>
              </a:solidFill>
              <a:effectLst/>
              <a:latin typeface="+mn-lt"/>
              <a:ea typeface="ＭＳ Ｐゴシック" charset="0"/>
              <a:cs typeface="+mn-cs"/>
            </a:endParaRPr>
          </a:p>
          <a:p>
            <a:endParaRPr lang="en-US" sz="1200" kern="1200" dirty="0" smtClean="0">
              <a:solidFill>
                <a:schemeClr val="tx1"/>
              </a:solidFill>
              <a:effectLst/>
              <a:latin typeface="+mn-lt"/>
              <a:ea typeface="ＭＳ Ｐゴシック" charset="0"/>
              <a:cs typeface="+mn-cs"/>
            </a:endParaRPr>
          </a:p>
          <a:p>
            <a:r>
              <a:rPr lang="en-US" sz="1200" kern="1200" dirty="0" smtClean="0">
                <a:solidFill>
                  <a:schemeClr val="tx1"/>
                </a:solidFill>
                <a:effectLst/>
                <a:latin typeface="+mn-lt"/>
                <a:ea typeface="ＭＳ Ｐゴシック" charset="0"/>
                <a:cs typeface="+mn-cs"/>
              </a:rPr>
              <a:t>Role </a:t>
            </a:r>
            <a:r>
              <a:rPr lang="en-US" sz="1200" kern="1200" dirty="0" smtClean="0">
                <a:solidFill>
                  <a:schemeClr val="tx1"/>
                </a:solidFill>
                <a:effectLst/>
                <a:latin typeface="+mn-lt"/>
                <a:ea typeface="ＭＳ Ｐゴシック" charset="0"/>
                <a:cs typeface="+mn-cs"/>
              </a:rPr>
              <a:t>of commercial industry</a:t>
            </a:r>
          </a:p>
          <a:p>
            <a:pPr lvl="0"/>
            <a:r>
              <a:rPr lang="en-US" sz="1200" kern="1200" dirty="0" smtClean="0">
                <a:solidFill>
                  <a:schemeClr val="tx1"/>
                </a:solidFill>
                <a:effectLst/>
                <a:latin typeface="+mn-lt"/>
                <a:ea typeface="ＭＳ Ｐゴシック" charset="0"/>
                <a:cs typeface="+mn-cs"/>
              </a:rPr>
              <a:t>No longer clear distinction between commercial and national space </a:t>
            </a:r>
            <a:r>
              <a:rPr lang="en-US" sz="1200" kern="1200" dirty="0" smtClean="0">
                <a:solidFill>
                  <a:schemeClr val="tx1"/>
                </a:solidFill>
                <a:effectLst/>
                <a:latin typeface="+mn-lt"/>
                <a:ea typeface="ＭＳ Ｐゴシック" charset="0"/>
                <a:cs typeface="+mn-cs"/>
              </a:rPr>
              <a:t>assets</a:t>
            </a:r>
          </a:p>
          <a:p>
            <a:pPr lvl="0"/>
            <a:r>
              <a:rPr lang="en-US" sz="1200" kern="1200" dirty="0" smtClean="0">
                <a:solidFill>
                  <a:schemeClr val="tx1"/>
                </a:solidFill>
                <a:effectLst/>
                <a:latin typeface="+mn-lt"/>
                <a:ea typeface="ＭＳ Ｐゴシック" charset="0"/>
                <a:cs typeface="+mn-cs"/>
              </a:rPr>
              <a:t>Commercial</a:t>
            </a:r>
            <a:r>
              <a:rPr lang="en-US" sz="1200" kern="1200" baseline="0" dirty="0" smtClean="0">
                <a:solidFill>
                  <a:schemeClr val="tx1"/>
                </a:solidFill>
                <a:effectLst/>
                <a:latin typeface="+mn-lt"/>
                <a:ea typeface="ＭＳ Ｐゴシック" charset="0"/>
                <a:cs typeface="+mn-cs"/>
              </a:rPr>
              <a:t> entities striving to provide SSA data</a:t>
            </a:r>
            <a:endParaRPr lang="en-US" sz="1200" kern="1200" dirty="0" smtClean="0">
              <a:solidFill>
                <a:schemeClr val="tx1"/>
              </a:solidFill>
              <a:effectLst/>
              <a:latin typeface="+mn-lt"/>
              <a:ea typeface="ＭＳ Ｐゴシック" charset="0"/>
              <a:cs typeface="+mn-cs"/>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lvl="0"/>
            <a:r>
              <a:rPr lang="en-US" sz="1200" kern="1200" dirty="0" smtClean="0">
                <a:solidFill>
                  <a:schemeClr val="tx1"/>
                </a:solidFill>
                <a:effectLst/>
                <a:latin typeface="+mn-lt"/>
                <a:ea typeface="ＭＳ Ｐゴシック" charset="0"/>
                <a:cs typeface="+mn-cs"/>
              </a:rPr>
              <a:t>Expand the conversation</a:t>
            </a:r>
          </a:p>
          <a:p>
            <a:pPr lvl="1"/>
            <a:r>
              <a:rPr lang="en-US" sz="1200" kern="1200" dirty="0" smtClean="0">
                <a:solidFill>
                  <a:schemeClr val="tx1"/>
                </a:solidFill>
                <a:effectLst/>
                <a:latin typeface="+mn-lt"/>
                <a:ea typeface="ＭＳ Ｐゴシック" charset="0"/>
                <a:cs typeface="+mn-cs"/>
              </a:rPr>
              <a:t>Cannot be simply friends and family involved. They can be a good place to start, but need to have major space stakeholders participate</a:t>
            </a:r>
          </a:p>
          <a:p>
            <a:pPr lvl="1"/>
            <a:r>
              <a:rPr lang="en-US" sz="1200" kern="1200" dirty="0" smtClean="0">
                <a:solidFill>
                  <a:schemeClr val="tx1"/>
                </a:solidFill>
                <a:effectLst/>
                <a:latin typeface="+mn-lt"/>
                <a:ea typeface="ＭＳ Ｐゴシック" charset="0"/>
                <a:cs typeface="+mn-cs"/>
              </a:rPr>
              <a:t>Need to think about what comes next – look at what need for a stable space environment in the future, not just what’s relevant today.  A key element of this will be incorporating non-traditional partners and emerging space actors.  </a:t>
            </a:r>
          </a:p>
          <a:p>
            <a:pPr lvl="1"/>
            <a:endParaRPr lang="en-US" sz="1200" kern="1200" dirty="0" smtClean="0">
              <a:solidFill>
                <a:schemeClr val="tx1"/>
              </a:solidFill>
              <a:effectLst/>
              <a:latin typeface="+mn-lt"/>
              <a:ea typeface="ＭＳ Ｐゴシック" charset="0"/>
              <a:cs typeface="+mn-cs"/>
            </a:endParaRPr>
          </a:p>
          <a:p>
            <a:pPr lvl="1"/>
            <a:r>
              <a:rPr lang="en-US" sz="1200" kern="1200" dirty="0" smtClean="0">
                <a:solidFill>
                  <a:schemeClr val="tx1"/>
                </a:solidFill>
                <a:effectLst/>
                <a:latin typeface="+mn-lt"/>
                <a:ea typeface="ＭＳ Ｐゴシック" charset="0"/>
                <a:cs typeface="+mn-cs"/>
              </a:rPr>
              <a:t>Overall, the emphasis should be on improving transparency to the greatest extent possible as a way to signal good intent in order to clarify and preventing misunderstandings. </a:t>
            </a:r>
          </a:p>
          <a:p>
            <a:pPr lvl="0"/>
            <a:endParaRPr lang="en-US" sz="1200" kern="1200" dirty="0" smtClean="0">
              <a:solidFill>
                <a:schemeClr val="tx1"/>
              </a:solidFill>
              <a:effectLst/>
              <a:latin typeface="+mn-lt"/>
              <a:ea typeface="ＭＳ Ｐゴシック" charset="0"/>
              <a:cs typeface="+mn-cs"/>
            </a:endParaRPr>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4</a:t>
            </a:fld>
            <a:endParaRPr lang="en-US" dirty="0"/>
          </a:p>
        </p:txBody>
      </p:sp>
    </p:spTree>
    <p:extLst>
      <p:ext uri="{BB962C8B-B14F-4D97-AF65-F5344CB8AC3E}">
        <p14:creationId xmlns:p14="http://schemas.microsoft.com/office/powerpoint/2010/main" val="403802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On-orbit satellite servicing (OOS) and active debris removal (ADR) are part of an emerging category of future </a:t>
            </a:r>
            <a:r>
              <a:rPr lang="en-US" dirty="0" err="1" smtClean="0"/>
              <a:t>onorbit</a:t>
            </a:r>
            <a:r>
              <a:rPr lang="en-US" dirty="0" smtClean="0"/>
              <a:t> activities that are critical for taking the next leap in our use of Earth orbit. The ability to repair or refuel satellites, construct new satellites in orbit, and even remove orbital debris can help drive innovative uses of space and create new possibilities. These activities also raise a host of security, legal, safety, operational, and policy challenges that need to be tackled for this future to be possible</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Rendezvous and proximity operations (RPO) in Earth orbit are not a new concept. Dozens of RPO activities have performed as part of human spaceflight activities by the United States, Russia, and China over the last sixty years. These activities include several Apollo missions, visits to the American Skylab and Russian Salyut space stations, assembly of the Russian Mir and International Space Stations, and most recently the Chinese visit to their </a:t>
            </a:r>
            <a:r>
              <a:rPr lang="en-US" dirty="0" err="1" smtClean="0"/>
              <a:t>Tiangong</a:t>
            </a:r>
            <a:r>
              <a:rPr lang="en-US" dirty="0" smtClean="0"/>
              <a:t>- 1 space laboratory. Over the last decade, these classical RPO activities have been joined by an emerging category of new RPO activities not related to human spaceflight. One example of these new RPO activities include the U.S. military’s Experimental Satellite System 11 (XSS- 11), which rendezvoused with multiple U.S. satellites as part of a demonstration of on-orbit inspection capabilities [2]. A second example is the Swedish PRISMA mission which used two microsatellites to demonstrate autonomous rendezvous, proximity operations, and formation flying [3].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Taken together, the more recent and planned future RPO activities are distinct from the historical RPO activities in three main ways. First, these new activities involve two unmanned spacecraft. Second, they are occurring in regions of Earth orbit higher than the traditional human spaceflight zone below 500 kilometers in altitude. Third, they involve private sector actors instead of only governments. As a result, these ongoing and proposed future RPO in Earth orbit pose a number of unique legal and policy challenges. Some of these challenges arise from the fact that these new and emerging RPO activities are being planned by private sector actors. While not fundamentally different from RPO undertaken by governments in the past, States will need to consider how to provide ongoing oversight of these activities as required by the 1967 Outer Space Treaty.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certain types of RPO undertaken without sufficient transparency could create misperceptions or mistrust that heighten tensions between States and lead to strategic instability	</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In addition to these on-going RPO activities, still more are envisioned to be taking place in the near future as part of active debris removal (ADR) and </a:t>
            </a:r>
            <a:r>
              <a:rPr lang="en-US" dirty="0" err="1" smtClean="0"/>
              <a:t>onorbit</a:t>
            </a:r>
            <a:r>
              <a:rPr lang="en-US" dirty="0" smtClean="0"/>
              <a:t> satellite servicing (OOS) activities. Over the last several decades, there has been significant growth in the amount of space debris in certain regions of Earth orbit. The threat this space debris poses to active satellites has prompted many in the scientific community to conclude that ADR will be required to ensure the long-term sustainability of space activities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while the current international legal framework does not explicitly forbid ADR and OOS, the existing international and national mechanisms for implementing that framework do not address many of the challenges raised by ADR and OOS. This places RPO activities firmly in a legal “grey area” with significant uncertainty that is not conducive to widespread commercial activity. </a:t>
            </a:r>
            <a:r>
              <a:rPr lang="en-US" smtClean="0"/>
              <a:t>With the private sector pushing many of these activities forward, it is up to governments working with industry to address the policy and regulatory shortcomings to enable these new opportunities.</a:t>
            </a: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For activities that have a dual-use option, like satellite servicing, there are technical steps that can be taken to minimize or avoid misunderstandings that could then lend themselves to politically awkward situations. This includes announcing ahead of time the intent and technical parameters of the mission, seeing what orbit it is going to, reporting during the mission where the servicing satellite is, and allowing for outside confirmation of the end of the mission’s life.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charset="0"/>
              <a:cs typeface="+mn-cs"/>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Another important concept was the potential use of “exclusion zones” around satellites.  Along with the notion of “good fences make good neighbors”, perhaps setting exclusion zones around satellites and the requirement to get permission from the State of Jurisdictional Control before entering the exclusion zone would be a useful TCBM for ADR and OOS operations.  Countries might be less worried about ADR/OOS activities in orbit if they knew those satellites had to keep a certain distance away from their satellites unless there was explicit permission</a:t>
            </a:r>
          </a:p>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5</a:t>
            </a:fld>
            <a:endParaRPr lang="en-US" dirty="0"/>
          </a:p>
        </p:txBody>
      </p:sp>
    </p:spTree>
    <p:extLst>
      <p:ext uri="{BB962C8B-B14F-4D97-AF65-F5344CB8AC3E}">
        <p14:creationId xmlns:p14="http://schemas.microsoft.com/office/powerpoint/2010/main" val="14097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6</a:t>
            </a:fld>
            <a:endParaRPr lang="en-US" dirty="0"/>
          </a:p>
        </p:txBody>
      </p:sp>
    </p:spTree>
    <p:extLst>
      <p:ext uri="{BB962C8B-B14F-4D97-AF65-F5344CB8AC3E}">
        <p14:creationId xmlns:p14="http://schemas.microsoft.com/office/powerpoint/2010/main" val="348930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1"/>
          <p:cNvSpPr txBox="1">
            <a:spLocks/>
          </p:cNvSpPr>
          <p:nvPr userDrawn="1"/>
        </p:nvSpPr>
        <p:spPr>
          <a:xfrm>
            <a:off x="477838" y="1222375"/>
            <a:ext cx="3008312" cy="1162050"/>
          </a:xfrm>
          <a:prstGeom prst="rect">
            <a:avLst/>
          </a:prstGeom>
        </p:spPr>
        <p:txBody>
          <a:bodyPr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pPr fontAlgn="auto">
              <a:spcAft>
                <a:spcPts val="0"/>
              </a:spcAft>
              <a:defRPr/>
            </a:pPr>
            <a:endParaRPr lang="en-US" dirty="0"/>
          </a:p>
        </p:txBody>
      </p:sp>
      <p:sp>
        <p:nvSpPr>
          <p:cNvPr id="5" name="TextBox 11"/>
          <p:cNvSpPr txBox="1">
            <a:spLocks noChangeArrowheads="1"/>
          </p:cNvSpPr>
          <p:nvPr userDrawn="1"/>
        </p:nvSpPr>
        <p:spPr bwMode="auto">
          <a:xfrm>
            <a:off x="2794000" y="25098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dirty="0" smtClean="0">
              <a:latin typeface="Calibri" pitchFamily="34" charset="0"/>
            </a:endParaRPr>
          </a:p>
        </p:txBody>
      </p:sp>
      <p:sp>
        <p:nvSpPr>
          <p:cNvPr id="2" name="Title 1"/>
          <p:cNvSpPr>
            <a:spLocks noGrp="1"/>
          </p:cNvSpPr>
          <p:nvPr>
            <p:ph type="ctrTitle"/>
          </p:nvPr>
        </p:nvSpPr>
        <p:spPr>
          <a:xfrm>
            <a:off x="685800" y="2130425"/>
            <a:ext cx="7772400" cy="1470025"/>
          </a:xfrm>
        </p:spPr>
        <p:txBody>
          <a:bodyPr/>
          <a:lstStyle>
            <a:lvl1pPr>
              <a:defRPr sz="32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userDrawn="1"/>
        </p:nvSpPr>
        <p:spPr>
          <a:xfrm>
            <a:off x="2487168" y="5975421"/>
            <a:ext cx="4157472" cy="276999"/>
          </a:xfrm>
          <a:prstGeom prst="rect">
            <a:avLst/>
          </a:prstGeom>
          <a:noFill/>
        </p:spPr>
        <p:txBody>
          <a:bodyPr wrap="square" rtlCol="0" anchor="ctr">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200" dirty="0" smtClean="0">
                <a:solidFill>
                  <a:schemeClr val="bg1">
                    <a:lumMod val="50000"/>
                  </a:schemeClr>
                </a:solidFill>
                <a:latin typeface="+mn-lt"/>
              </a:rPr>
              <a:t>©2016</a:t>
            </a:r>
            <a:r>
              <a:rPr lang="en-US" sz="1200" baseline="0" dirty="0" smtClean="0">
                <a:solidFill>
                  <a:schemeClr val="bg1">
                    <a:lumMod val="50000"/>
                  </a:schemeClr>
                </a:solidFill>
                <a:latin typeface="+mn-lt"/>
              </a:rPr>
              <a:t> </a:t>
            </a:r>
            <a:r>
              <a:rPr lang="en-US" sz="1200" dirty="0" smtClean="0">
                <a:solidFill>
                  <a:schemeClr val="bg1">
                    <a:lumMod val="50000"/>
                  </a:schemeClr>
                </a:solidFill>
                <a:latin typeface="+mn-lt"/>
              </a:rPr>
              <a:t>Secure World Foundation. Used with Permission</a:t>
            </a:r>
            <a:endParaRPr lang="en-US" sz="1200" dirty="0">
              <a:solidFill>
                <a:schemeClr val="bg1">
                  <a:lumMod val="50000"/>
                </a:schemeClr>
              </a:solidFill>
              <a:latin typeface="+mn-lt"/>
            </a:endParaRPr>
          </a:p>
        </p:txBody>
      </p:sp>
    </p:spTree>
    <p:extLst>
      <p:ext uri="{BB962C8B-B14F-4D97-AF65-F5344CB8AC3E}">
        <p14:creationId xmlns:p14="http://schemas.microsoft.com/office/powerpoint/2010/main" val="16836070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ln>
            <a:noFill/>
          </a:ln>
        </p:spPr>
        <p:txBody>
          <a:bodyPr/>
          <a:lstStyle>
            <a:lvl1pPr>
              <a:defRPr/>
            </a:lvl1pPr>
          </a:lstStyle>
          <a:p>
            <a:pPr>
              <a:defRPr/>
            </a:pPr>
            <a:fld id="{077E8F5C-900E-4A1A-92E7-3EF2D6EC3D10}" type="slidenum">
              <a:rPr lang="en-US"/>
              <a:pPr>
                <a:defRPr/>
              </a:pPr>
              <a:t>‹#›</a:t>
            </a:fld>
            <a:endParaRPr lang="en-US" dirty="0"/>
          </a:p>
        </p:txBody>
      </p:sp>
      <p:sp>
        <p:nvSpPr>
          <p:cNvPr id="6" name="Title 1"/>
          <p:cNvSpPr>
            <a:spLocks noGrp="1"/>
          </p:cNvSpPr>
          <p:nvPr>
            <p:ph type="title"/>
          </p:nvPr>
        </p:nvSpPr>
        <p:spPr>
          <a:xfrm>
            <a:off x="743578" y="2237877"/>
            <a:ext cx="7772400" cy="1362075"/>
          </a:xfrm>
        </p:spPr>
        <p:txBody>
          <a:bodyPr anchor="ctr"/>
          <a:lstStyle>
            <a:lvl1pPr algn="ctr">
              <a:defRPr sz="2800" b="1" cap="all"/>
            </a:lvl1pPr>
          </a:lstStyle>
          <a:p>
            <a:r>
              <a:rPr lang="en-US" smtClean="0"/>
              <a:t>Click to edit Master title style</a:t>
            </a:r>
            <a:endParaRPr lang="en-US" dirty="0"/>
          </a:p>
        </p:txBody>
      </p:sp>
      <p:sp>
        <p:nvSpPr>
          <p:cNvPr id="7" name="Text Placeholder 2"/>
          <p:cNvSpPr>
            <a:spLocks noGrp="1"/>
          </p:cNvSpPr>
          <p:nvPr>
            <p:ph type="body" idx="1"/>
          </p:nvPr>
        </p:nvSpPr>
        <p:spPr>
          <a:xfrm>
            <a:off x="771932" y="3616048"/>
            <a:ext cx="7772400" cy="1296194"/>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7151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smtClean="0"/>
            </a:lvl1pPr>
          </a:lstStyle>
          <a:p>
            <a:pPr>
              <a:defRPr/>
            </a:pPr>
            <a:fld id="{2132ABED-A785-47F6-8FF4-8B624926CD9C}" type="slidenum">
              <a:rPr lang="en-US"/>
              <a:pPr>
                <a:defRPr/>
              </a:pPr>
              <a:t>‹#›</a:t>
            </a:fld>
            <a:endParaRPr lang="en-US" dirty="0"/>
          </a:p>
        </p:txBody>
      </p:sp>
    </p:spTree>
    <p:extLst>
      <p:ext uri="{BB962C8B-B14F-4D97-AF65-F5344CB8AC3E}">
        <p14:creationId xmlns:p14="http://schemas.microsoft.com/office/powerpoint/2010/main" val="3123281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6"/>
          <p:cNvSpPr>
            <a:spLocks noGrp="1"/>
          </p:cNvSpPr>
          <p:nvPr>
            <p:ph type="ftr" sz="quarter" idx="12"/>
          </p:nvPr>
        </p:nvSpPr>
        <p:spPr/>
        <p:txBody>
          <a:bodyPr/>
          <a:lstStyle>
            <a:lvl1pPr>
              <a:defRPr smtClean="0"/>
            </a:lvl1pPr>
          </a:lstStyle>
          <a:p>
            <a:pPr>
              <a:defRPr/>
            </a:pPr>
            <a:fld id="{75B0EED7-4D2A-419F-96C3-D7781A9CA251}" type="slidenum">
              <a:rPr lang="en-US"/>
              <a:pPr>
                <a:defRPr/>
              </a:pPr>
              <a:t>‹#›</a:t>
            </a:fld>
            <a:endParaRPr lang="en-US" dirty="0"/>
          </a:p>
        </p:txBody>
      </p:sp>
    </p:spTree>
    <p:extLst>
      <p:ext uri="{BB962C8B-B14F-4D97-AF65-F5344CB8AC3E}">
        <p14:creationId xmlns:p14="http://schemas.microsoft.com/office/powerpoint/2010/main" val="286499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6" name="Footer Placeholder 5"/>
          <p:cNvSpPr>
            <a:spLocks noGrp="1"/>
          </p:cNvSpPr>
          <p:nvPr>
            <p:ph type="ftr" sz="quarter" idx="11"/>
          </p:nvPr>
        </p:nvSpPr>
        <p:spPr/>
        <p:txBody>
          <a:bodyPr/>
          <a:lstStyle>
            <a:lvl1pPr>
              <a:defRPr smtClean="0"/>
            </a:lvl1pPr>
          </a:lstStyle>
          <a:p>
            <a:pPr>
              <a:defRPr/>
            </a:pPr>
            <a:fld id="{36953755-73A9-482E-A137-AB9EFF56C919}" type="slidenum">
              <a:rPr lang="en-US"/>
              <a:pPr>
                <a:defRPr/>
              </a:pPr>
              <a:t>‹#›</a:t>
            </a:fld>
            <a:endParaRPr lang="en-US" dirty="0"/>
          </a:p>
        </p:txBody>
      </p:sp>
    </p:spTree>
    <p:extLst>
      <p:ext uri="{BB962C8B-B14F-4D97-AF65-F5344CB8AC3E}">
        <p14:creationId xmlns:p14="http://schemas.microsoft.com/office/powerpoint/2010/main" val="32142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686"/>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96686"/>
            <a:ext cx="5111750" cy="4929477"/>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58736"/>
            <a:ext cx="3008313" cy="3767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smtClean="0"/>
            </a:lvl1pPr>
          </a:lstStyle>
          <a:p>
            <a:pPr>
              <a:defRPr/>
            </a:pPr>
            <a:fld id="{2CB75252-A67A-4374-99B4-95F2ED616A18}" type="slidenum">
              <a:rPr lang="en-US"/>
              <a:pPr>
                <a:defRPr/>
              </a:pPr>
              <a:t>‹#›</a:t>
            </a:fld>
            <a:endParaRPr lang="en-US" dirty="0"/>
          </a:p>
        </p:txBody>
      </p:sp>
    </p:spTree>
    <p:extLst>
      <p:ext uri="{BB962C8B-B14F-4D97-AF65-F5344CB8AC3E}">
        <p14:creationId xmlns:p14="http://schemas.microsoft.com/office/powerpoint/2010/main" val="54480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8" name="Footer Placeholder 7"/>
          <p:cNvSpPr>
            <a:spLocks noGrp="1"/>
          </p:cNvSpPr>
          <p:nvPr>
            <p:ph type="ftr" sz="quarter" idx="11"/>
          </p:nvPr>
        </p:nvSpPr>
        <p:spPr/>
        <p:txBody>
          <a:bodyPr/>
          <a:lstStyle>
            <a:lvl1pPr>
              <a:defRPr smtClean="0"/>
            </a:lvl1pPr>
          </a:lstStyle>
          <a:p>
            <a:pPr>
              <a:defRPr/>
            </a:pPr>
            <a:fld id="{AE78256E-EEDA-4862-906F-585A75DFE954}" type="slidenum">
              <a:rPr lang="en-US"/>
              <a:pPr>
                <a:defRPr/>
              </a:pPr>
              <a:t>‹#›</a:t>
            </a:fld>
            <a:endParaRPr lang="en-US" dirty="0"/>
          </a:p>
        </p:txBody>
      </p:sp>
    </p:spTree>
    <p:extLst>
      <p:ext uri="{BB962C8B-B14F-4D97-AF65-F5344CB8AC3E}">
        <p14:creationId xmlns:p14="http://schemas.microsoft.com/office/powerpoint/2010/main" val="222986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smtClean="0"/>
            </a:lvl1pPr>
          </a:lstStyle>
          <a:p>
            <a:pPr>
              <a:defRPr/>
            </a:pPr>
            <a:fld id="{0B37993B-6147-4235-A013-5EA1102ED879}" type="slidenum">
              <a:rPr lang="en-US"/>
              <a:pPr>
                <a:defRPr/>
              </a:pPr>
              <a:t>‹#›</a:t>
            </a:fld>
            <a:endParaRPr lang="en-US" dirty="0"/>
          </a:p>
        </p:txBody>
      </p:sp>
    </p:spTree>
    <p:extLst>
      <p:ext uri="{BB962C8B-B14F-4D97-AF65-F5344CB8AC3E}">
        <p14:creationId xmlns:p14="http://schemas.microsoft.com/office/powerpoint/2010/main" val="406306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mtClean="0"/>
            </a:lvl1pPr>
          </a:lstStyle>
          <a:p>
            <a:pPr>
              <a:defRPr/>
            </a:pPr>
            <a:fld id="{278D46AF-1C47-45FB-9D2E-1E2D20EF1555}" type="slidenum">
              <a:rPr lang="en-US"/>
              <a:pPr>
                <a:defRPr/>
              </a:pPr>
              <a:t>‹#›</a:t>
            </a:fld>
            <a:endParaRPr lang="en-US" dirty="0"/>
          </a:p>
        </p:txBody>
      </p:sp>
    </p:spTree>
    <p:extLst>
      <p:ext uri="{BB962C8B-B14F-4D97-AF65-F5344CB8AC3E}">
        <p14:creationId xmlns:p14="http://schemas.microsoft.com/office/powerpoint/2010/main" val="183864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54642"/>
            <a:ext cx="8229600" cy="487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792278" y="6354684"/>
            <a:ext cx="1609061" cy="365125"/>
          </a:xfrm>
          <a:prstGeom prst="rect">
            <a:avLst/>
          </a:prstGeom>
          <a:ln>
            <a:noFill/>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fld id="{E8EC8628-F673-4A64-86BE-C0FE6EAF82E1}" type="slidenum">
              <a:rPr lang="en-US"/>
              <a:pPr>
                <a:defRPr/>
              </a:pPr>
              <a:t>‹#›</a:t>
            </a:fld>
            <a:endParaRPr lang="en-US" dirty="0"/>
          </a:p>
        </p:txBody>
      </p:sp>
      <p:pic>
        <p:nvPicPr>
          <p:cNvPr id="7" name="Picture 6" descr="ppt-header.jpg"/>
          <p:cNvPicPr>
            <a:picLocks noChangeAspect="1"/>
          </p:cNvPicPr>
          <p:nvPr/>
        </p:nvPicPr>
        <p:blipFill>
          <a:blip r:embed="rId11"/>
          <a:stretch>
            <a:fillRect/>
          </a:stretch>
        </p:blipFill>
        <p:spPr>
          <a:xfrm>
            <a:off x="6350" y="12700"/>
            <a:ext cx="9144000" cy="963613"/>
          </a:xfrm>
          <a:prstGeom prst="rect">
            <a:avLst/>
          </a:prstGeom>
        </p:spPr>
        <p:style>
          <a:lnRef idx="2">
            <a:schemeClr val="accent1"/>
          </a:lnRef>
          <a:fillRef idx="1">
            <a:schemeClr val="lt1"/>
          </a:fillRef>
          <a:effectRef idx="0">
            <a:schemeClr val="accent1"/>
          </a:effectRef>
          <a:fontRef idx="minor">
            <a:schemeClr val="dk1"/>
          </a:fontRef>
        </p:style>
      </p:pic>
      <p:sp>
        <p:nvSpPr>
          <p:cNvPr id="1032" name="TextBox 7"/>
          <p:cNvSpPr txBox="1">
            <a:spLocks noChangeArrowheads="1"/>
          </p:cNvSpPr>
          <p:nvPr/>
        </p:nvSpPr>
        <p:spPr bwMode="auto">
          <a:xfrm>
            <a:off x="364331" y="6552299"/>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dirty="0" smtClean="0">
              <a:latin typeface="Calibri" pitchFamily="34" charset="0"/>
            </a:endParaRPr>
          </a:p>
        </p:txBody>
      </p:sp>
      <p:sp>
        <p:nvSpPr>
          <p:cNvPr id="1033" name="TextBox 9"/>
          <p:cNvSpPr txBox="1">
            <a:spLocks noChangeArrowheads="1"/>
          </p:cNvSpPr>
          <p:nvPr/>
        </p:nvSpPr>
        <p:spPr bwMode="auto">
          <a:xfrm>
            <a:off x="153988" y="771525"/>
            <a:ext cx="311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000" i="1" dirty="0" smtClean="0">
                <a:solidFill>
                  <a:schemeClr val="bg1"/>
                </a:solidFill>
                <a:latin typeface="Calibri" pitchFamily="34" charset="0"/>
              </a:rPr>
              <a:t>Promoting Cooperative Solutions for Space Sustainability</a:t>
            </a:r>
          </a:p>
        </p:txBody>
      </p:sp>
      <p:sp>
        <p:nvSpPr>
          <p:cNvPr id="10" name="Date Placeholder 3"/>
          <p:cNvSpPr txBox="1">
            <a:spLocks/>
          </p:cNvSpPr>
          <p:nvPr/>
        </p:nvSpPr>
        <p:spPr>
          <a:xfrm>
            <a:off x="6553200" y="6363494"/>
            <a:ext cx="2133600"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defRPr/>
            </a:pPr>
            <a:r>
              <a:rPr lang="en-US" baseline="0" dirty="0" smtClean="0"/>
              <a:t>www.swfound.org</a:t>
            </a:r>
            <a:endParaRPr lang="en-US" dirty="0"/>
          </a:p>
        </p:txBody>
      </p:sp>
      <p:sp>
        <p:nvSpPr>
          <p:cNvPr id="12" name="Date Placeholder 3"/>
          <p:cNvSpPr txBox="1">
            <a:spLocks/>
          </p:cNvSpPr>
          <p:nvPr/>
        </p:nvSpPr>
        <p:spPr>
          <a:xfrm>
            <a:off x="457200" y="6368860"/>
            <a:ext cx="3609474"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l">
              <a:defRPr/>
            </a:pPr>
            <a:r>
              <a:rPr lang="en-US" baseline="0" dirty="0" smtClean="0"/>
              <a:t>UNIDIR </a:t>
            </a:r>
            <a:r>
              <a:rPr lang="en-US" baseline="0" dirty="0" smtClean="0"/>
              <a:t>2016</a:t>
            </a:r>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Lst>
  <p:timing>
    <p:tnLst>
      <p:par>
        <p:cTn id="1" dur="indefinite" restart="never" nodeType="tmRoot"/>
      </p:par>
    </p:tnLst>
  </p:timing>
  <p:hf sldNum="0"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vsamson@swfound.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1581785"/>
            <a:ext cx="7772400" cy="1470025"/>
          </a:xfrm>
        </p:spPr>
        <p:txBody>
          <a:bodyPr/>
          <a:lstStyle/>
          <a:p>
            <a:r>
              <a:rPr lang="en-GB" sz="2800" dirty="0" smtClean="0"/>
              <a:t>The Role of Space Situational Awareness in Transparency and Confidence-Building Measures</a:t>
            </a:r>
            <a:endParaRPr lang="en-US" sz="2800" dirty="0" smtClean="0">
              <a:ea typeface="ＭＳ Ｐゴシック" pitchFamily="34" charset="-128"/>
            </a:endParaRPr>
          </a:p>
        </p:txBody>
      </p:sp>
      <p:sp>
        <p:nvSpPr>
          <p:cNvPr id="3" name="Subtitle 2"/>
          <p:cNvSpPr>
            <a:spLocks noGrp="1"/>
          </p:cNvSpPr>
          <p:nvPr>
            <p:ph type="subTitle" idx="1"/>
          </p:nvPr>
        </p:nvSpPr>
        <p:spPr>
          <a:xfrm>
            <a:off x="817581" y="3600451"/>
            <a:ext cx="7799294" cy="2038350"/>
          </a:xfrm>
        </p:spPr>
        <p:txBody>
          <a:bodyPr rtlCol="0">
            <a:normAutofit/>
          </a:bodyPr>
          <a:lstStyle/>
          <a:p>
            <a:pPr eaLnBrk="1" fontAlgn="auto" hangingPunct="1">
              <a:spcAft>
                <a:spcPts val="0"/>
              </a:spcAft>
              <a:buFont typeface="Arial"/>
              <a:buNone/>
              <a:defRPr/>
            </a:pPr>
            <a:r>
              <a:rPr lang="en-US" dirty="0" smtClean="0">
                <a:ea typeface="+mn-ea"/>
              </a:rPr>
              <a:t>Victoria Samson, Secure World </a:t>
            </a:r>
            <a:r>
              <a:rPr lang="en-US" dirty="0" smtClean="0">
                <a:ea typeface="+mn-ea"/>
              </a:rPr>
              <a:t>Foundation</a:t>
            </a:r>
          </a:p>
          <a:p>
            <a:pPr eaLnBrk="1" fontAlgn="auto" hangingPunct="1">
              <a:spcAft>
                <a:spcPts val="0"/>
              </a:spcAft>
              <a:buFont typeface="Arial"/>
              <a:buNone/>
              <a:defRPr/>
            </a:pPr>
            <a:r>
              <a:rPr lang="en-US" dirty="0" smtClean="0">
                <a:ea typeface="+mn-ea"/>
              </a:rPr>
              <a:t>UNIDIR Space Security 2016</a:t>
            </a:r>
            <a:endParaRPr lang="en-US" dirty="0" smtClean="0">
              <a:ea typeface="+mn-ea"/>
            </a:endParaRPr>
          </a:p>
          <a:p>
            <a:pPr fontAlgn="auto">
              <a:spcAft>
                <a:spcPts val="0"/>
              </a:spcAft>
              <a:defRPr/>
            </a:pPr>
            <a:r>
              <a:rPr lang="en-GB" b="1" dirty="0"/>
              <a:t>Sustaining the Momentum: the Current Status of Space </a:t>
            </a:r>
            <a:r>
              <a:rPr lang="en-GB" b="1" dirty="0" smtClean="0"/>
              <a:t>Security </a:t>
            </a:r>
          </a:p>
          <a:p>
            <a:pPr fontAlgn="auto">
              <a:spcAft>
                <a:spcPts val="0"/>
              </a:spcAft>
              <a:defRPr/>
            </a:pPr>
            <a:r>
              <a:rPr lang="en-US" dirty="0" smtClean="0">
                <a:ea typeface="+mn-ea"/>
              </a:rPr>
              <a:t>Geneva, Switzerland</a:t>
            </a:r>
            <a:endParaRPr lang="en-US" dirty="0" smtClean="0">
              <a:ea typeface="+mn-ea"/>
            </a:endParaRPr>
          </a:p>
          <a:p>
            <a:pPr eaLnBrk="1" fontAlgn="auto" hangingPunct="1">
              <a:spcAft>
                <a:spcPts val="0"/>
              </a:spcAft>
              <a:buFont typeface="Arial"/>
              <a:buNone/>
              <a:defRPr/>
            </a:pPr>
            <a:r>
              <a:rPr lang="en-US" dirty="0" smtClean="0">
                <a:ea typeface="+mn-ea"/>
              </a:rPr>
              <a:t>April 28</a:t>
            </a:r>
            <a:r>
              <a:rPr lang="en-US" dirty="0" smtClean="0">
                <a:ea typeface="+mn-ea"/>
              </a:rPr>
              <a:t>, </a:t>
            </a:r>
            <a:r>
              <a:rPr lang="en-US" dirty="0" smtClean="0">
                <a:ea typeface="+mn-ea"/>
              </a:rPr>
              <a:t>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Dual-use nature of space and the importance of intent</a:t>
            </a:r>
            <a:endParaRPr lang="en-US" dirty="0" smtClean="0"/>
          </a:p>
          <a:p>
            <a:endParaRPr lang="en-US" dirty="0" smtClean="0"/>
          </a:p>
          <a:p>
            <a:r>
              <a:rPr lang="en-US" dirty="0" smtClean="0"/>
              <a:t>SSA to enhance TCBMs</a:t>
            </a:r>
            <a:endParaRPr lang="en-US" dirty="0"/>
          </a:p>
          <a:p>
            <a:endParaRPr lang="en-US" dirty="0" smtClean="0"/>
          </a:p>
          <a:p>
            <a:r>
              <a:rPr lang="en-US" dirty="0" smtClean="0"/>
              <a:t>Close approach technologies and how SSA can help</a:t>
            </a:r>
            <a:endParaRPr lang="en-US" dirty="0" smtClean="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2</a:t>
            </a:fld>
            <a:endParaRPr lang="en-US" dirty="0"/>
          </a:p>
        </p:txBody>
      </p:sp>
    </p:spTree>
    <p:extLst>
      <p:ext uri="{BB962C8B-B14F-4D97-AF65-F5344CB8AC3E}">
        <p14:creationId xmlns:p14="http://schemas.microsoft.com/office/powerpoint/2010/main" val="1735771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Dual-Use Space Technologies</a:t>
            </a:r>
            <a:endParaRPr lang="en-US" dirty="0"/>
          </a:p>
        </p:txBody>
      </p:sp>
      <p:sp>
        <p:nvSpPr>
          <p:cNvPr id="3" name="Content Placeholder 2"/>
          <p:cNvSpPr>
            <a:spLocks noGrp="1"/>
          </p:cNvSpPr>
          <p:nvPr>
            <p:ph idx="1"/>
          </p:nvPr>
        </p:nvSpPr>
        <p:spPr/>
        <p:txBody>
          <a:bodyPr/>
          <a:lstStyle/>
          <a:p>
            <a:r>
              <a:rPr lang="en-US" dirty="0" smtClean="0"/>
              <a:t>Space </a:t>
            </a:r>
            <a:r>
              <a:rPr lang="en-US" dirty="0"/>
              <a:t>technologies can be </a:t>
            </a:r>
            <a:r>
              <a:rPr lang="en-US" b="1" i="1" dirty="0" smtClean="0">
                <a:solidFill>
                  <a:srgbClr val="0070C0"/>
                </a:solidFill>
              </a:rPr>
              <a:t>dual-use</a:t>
            </a:r>
          </a:p>
          <a:p>
            <a:pPr lvl="1"/>
            <a:r>
              <a:rPr lang="en-US" b="1" i="1" dirty="0">
                <a:solidFill>
                  <a:srgbClr val="0070C0"/>
                </a:solidFill>
              </a:rPr>
              <a:t>Intent, not hardware</a:t>
            </a:r>
            <a:r>
              <a:rPr lang="en-US" dirty="0"/>
              <a:t>, going to be key</a:t>
            </a:r>
          </a:p>
          <a:p>
            <a:pPr lvl="1"/>
            <a:r>
              <a:rPr lang="en-US" dirty="0"/>
              <a:t>How do you </a:t>
            </a:r>
            <a:r>
              <a:rPr lang="en-US" b="1" i="1" dirty="0">
                <a:solidFill>
                  <a:srgbClr val="0070C0"/>
                </a:solidFill>
              </a:rPr>
              <a:t>demonstrate responsible</a:t>
            </a:r>
            <a:r>
              <a:rPr lang="en-US" dirty="0"/>
              <a:t>, non-threatening use of space?</a:t>
            </a:r>
          </a:p>
          <a:p>
            <a:endParaRPr lang="en-US" dirty="0" smtClean="0"/>
          </a:p>
          <a:p>
            <a:r>
              <a:rPr lang="en-US" dirty="0" smtClean="0"/>
              <a:t> </a:t>
            </a:r>
            <a:r>
              <a:rPr lang="en-US" b="1" i="1" dirty="0" smtClean="0">
                <a:solidFill>
                  <a:schemeClr val="accent1"/>
                </a:solidFill>
              </a:rPr>
              <a:t> Norm</a:t>
            </a:r>
            <a:r>
              <a:rPr lang="en-US" b="1" i="1" dirty="0" smtClean="0">
                <a:solidFill>
                  <a:schemeClr val="accent1"/>
                </a:solidFill>
              </a:rPr>
              <a:t>s </a:t>
            </a:r>
            <a:r>
              <a:rPr lang="en-US" b="1" i="1" dirty="0" smtClean="0">
                <a:solidFill>
                  <a:srgbClr val="0070C0"/>
                </a:solidFill>
              </a:rPr>
              <a:t>of behavior </a:t>
            </a:r>
            <a:r>
              <a:rPr lang="en-US" dirty="0" smtClean="0"/>
              <a:t>can </a:t>
            </a:r>
            <a:r>
              <a:rPr lang="en-US" dirty="0" smtClean="0"/>
              <a:t>help signal good intent</a:t>
            </a:r>
          </a:p>
          <a:p>
            <a:pPr lvl="1"/>
            <a:r>
              <a:rPr lang="en-US" dirty="0" smtClean="0"/>
              <a:t>Help describe what is considered standard behavior</a:t>
            </a:r>
            <a:endParaRPr lang="en-US" dirty="0" smtClean="0"/>
          </a:p>
          <a:p>
            <a:pPr lvl="1"/>
            <a:endParaRPr lang="en-US" dirty="0"/>
          </a:p>
          <a:p>
            <a:pPr marL="457200" lvl="1" indent="0">
              <a:buNone/>
            </a:pPr>
            <a:endParaRPr lang="en-US" dirty="0" smtClean="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3</a:t>
            </a:fld>
            <a:endParaRPr lang="en-US" dirty="0"/>
          </a:p>
        </p:txBody>
      </p:sp>
    </p:spTree>
    <p:extLst>
      <p:ext uri="{BB962C8B-B14F-4D97-AF65-F5344CB8AC3E}">
        <p14:creationId xmlns:p14="http://schemas.microsoft.com/office/powerpoint/2010/main" val="611505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But Verify: SSA</a:t>
            </a:r>
            <a:endParaRPr lang="en-US" dirty="0"/>
          </a:p>
        </p:txBody>
      </p:sp>
      <p:sp>
        <p:nvSpPr>
          <p:cNvPr id="3" name="Content Placeholder 2"/>
          <p:cNvSpPr>
            <a:spLocks noGrp="1"/>
          </p:cNvSpPr>
          <p:nvPr>
            <p:ph idx="1"/>
          </p:nvPr>
        </p:nvSpPr>
        <p:spPr/>
        <p:txBody>
          <a:bodyPr/>
          <a:lstStyle/>
          <a:p>
            <a:r>
              <a:rPr lang="en-US" dirty="0" smtClean="0"/>
              <a:t>Using </a:t>
            </a:r>
            <a:r>
              <a:rPr lang="en-US" b="1" i="1" dirty="0">
                <a:solidFill>
                  <a:schemeClr val="accent1"/>
                </a:solidFill>
              </a:rPr>
              <a:t>space situational awareness (SSA) to improve transparency </a:t>
            </a:r>
          </a:p>
          <a:p>
            <a:pPr lvl="1"/>
            <a:r>
              <a:rPr lang="en-US" dirty="0"/>
              <a:t>Better SSA in general is needed</a:t>
            </a:r>
          </a:p>
          <a:p>
            <a:pPr lvl="1"/>
            <a:r>
              <a:rPr lang="en-US" dirty="0"/>
              <a:t>SSA can see if operators are acting responsibly or irresponsibly </a:t>
            </a:r>
          </a:p>
          <a:p>
            <a:pPr lvl="1"/>
            <a:r>
              <a:rPr lang="en-US" dirty="0"/>
              <a:t>Multiple SSA sources can verify and attribute bad actors</a:t>
            </a:r>
          </a:p>
          <a:p>
            <a:endParaRPr lang="en-US" dirty="0" smtClean="0"/>
          </a:p>
          <a:p>
            <a:r>
              <a:rPr lang="en-US" dirty="0" smtClean="0"/>
              <a:t>U.S. considering how to </a:t>
            </a:r>
            <a:r>
              <a:rPr lang="en-US" b="1" i="1" dirty="0" smtClean="0">
                <a:solidFill>
                  <a:srgbClr val="0070C0"/>
                </a:solidFill>
              </a:rPr>
              <a:t>change its SSA responsibilities</a:t>
            </a:r>
            <a:endParaRPr lang="en-US" dirty="0"/>
          </a:p>
          <a:p>
            <a:pPr lvl="1"/>
            <a:r>
              <a:rPr lang="en-US" dirty="0" smtClean="0"/>
              <a:t>Role of commercial sector</a:t>
            </a:r>
            <a:endParaRPr lang="en-US" b="1" i="1" dirty="0" smtClean="0">
              <a:solidFill>
                <a:srgbClr val="0070C0"/>
              </a:solidFill>
            </a:endParaRPr>
          </a:p>
          <a:p>
            <a:endParaRPr lang="en-US" dirty="0"/>
          </a:p>
          <a:p>
            <a:r>
              <a:rPr lang="en-US" b="1" i="1" dirty="0">
                <a:solidFill>
                  <a:srgbClr val="0070C0"/>
                </a:solidFill>
              </a:rPr>
              <a:t>Expand the conversation</a:t>
            </a:r>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4</a:t>
            </a:fld>
            <a:endParaRPr lang="en-US" dirty="0"/>
          </a:p>
        </p:txBody>
      </p:sp>
    </p:spTree>
    <p:extLst>
      <p:ext uri="{BB962C8B-B14F-4D97-AF65-F5344CB8AC3E}">
        <p14:creationId xmlns:p14="http://schemas.microsoft.com/office/powerpoint/2010/main" val="947867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Approaches and SSA</a:t>
            </a:r>
            <a:endParaRPr lang="en-US" dirty="0"/>
          </a:p>
        </p:txBody>
      </p:sp>
      <p:sp>
        <p:nvSpPr>
          <p:cNvPr id="3" name="Content Placeholder 2"/>
          <p:cNvSpPr>
            <a:spLocks noGrp="1"/>
          </p:cNvSpPr>
          <p:nvPr>
            <p:ph idx="1"/>
          </p:nvPr>
        </p:nvSpPr>
        <p:spPr/>
        <p:txBody>
          <a:bodyPr/>
          <a:lstStyle/>
          <a:p>
            <a:r>
              <a:rPr lang="en-US" dirty="0"/>
              <a:t>New issues in particular can possibly stress the space environment</a:t>
            </a:r>
          </a:p>
          <a:p>
            <a:pPr lvl="1"/>
            <a:r>
              <a:rPr lang="en-US" dirty="0"/>
              <a:t>Rendezvous and proximity operations</a:t>
            </a:r>
          </a:p>
          <a:p>
            <a:pPr lvl="1"/>
            <a:r>
              <a:rPr lang="en-US" dirty="0"/>
              <a:t>Active debris removal</a:t>
            </a:r>
          </a:p>
          <a:p>
            <a:endParaRPr lang="en-US" dirty="0" smtClean="0"/>
          </a:p>
          <a:p>
            <a:r>
              <a:rPr lang="en-US" dirty="0" smtClean="0"/>
              <a:t>Technical steps that can be taken to </a:t>
            </a:r>
            <a:r>
              <a:rPr lang="en-US" b="1" i="1" dirty="0" smtClean="0">
                <a:solidFill>
                  <a:schemeClr val="accent1"/>
                </a:solidFill>
              </a:rPr>
              <a:t>minimize concerns</a:t>
            </a:r>
          </a:p>
          <a:p>
            <a:endParaRPr lang="en-US" dirty="0"/>
          </a:p>
          <a:p>
            <a:r>
              <a:rPr lang="en-US" dirty="0" smtClean="0"/>
              <a:t>Norms of behavior like </a:t>
            </a:r>
            <a:r>
              <a:rPr lang="en-US" b="1" i="1" dirty="0" smtClean="0">
                <a:solidFill>
                  <a:schemeClr val="accent1"/>
                </a:solidFill>
              </a:rPr>
              <a:t>agreeing to “exclusion zones” </a:t>
            </a:r>
            <a:r>
              <a:rPr lang="en-US" dirty="0" smtClean="0"/>
              <a:t>around satellites can mitigate worries</a:t>
            </a:r>
          </a:p>
          <a:p>
            <a:endParaRPr lang="en-US" dirty="0"/>
          </a:p>
          <a:p>
            <a:r>
              <a:rPr lang="en-US" dirty="0" smtClean="0"/>
              <a:t>SSA can be used to ensure that those </a:t>
            </a:r>
            <a:r>
              <a:rPr lang="en-US" b="1" i="1" dirty="0" smtClean="0">
                <a:solidFill>
                  <a:schemeClr val="accent1"/>
                </a:solidFill>
              </a:rPr>
              <a:t>best practices are being followed</a:t>
            </a:r>
            <a:endParaRPr lang="en-US" b="1" i="1" dirty="0">
              <a:solidFill>
                <a:schemeClr val="accent1"/>
              </a:solidFill>
            </a:endParaRPr>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5</a:t>
            </a:fld>
            <a:endParaRPr lang="en-US" dirty="0"/>
          </a:p>
        </p:txBody>
      </p:sp>
    </p:spTree>
    <p:extLst>
      <p:ext uri="{BB962C8B-B14F-4D97-AF65-F5344CB8AC3E}">
        <p14:creationId xmlns:p14="http://schemas.microsoft.com/office/powerpoint/2010/main" val="227943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2800" b="1" dirty="0" smtClean="0"/>
              <a:t>Questions</a:t>
            </a:r>
            <a:r>
              <a:rPr lang="en-US" sz="2800" b="1" dirty="0"/>
              <a:t>? </a:t>
            </a:r>
          </a:p>
          <a:p>
            <a:pPr marL="0" indent="0" algn="ctr">
              <a:buNone/>
            </a:pPr>
            <a:endParaRPr lang="en-US" sz="2800" b="1" dirty="0"/>
          </a:p>
          <a:p>
            <a:pPr marL="0" indent="0" algn="ctr">
              <a:buNone/>
            </a:pPr>
            <a:r>
              <a:rPr lang="en-US" sz="2800" b="1" dirty="0" smtClean="0"/>
              <a:t>Thanks.</a:t>
            </a:r>
            <a:endParaRPr lang="en-US" sz="2800" b="1" dirty="0"/>
          </a:p>
          <a:p>
            <a:pPr marL="0" indent="0" algn="ctr">
              <a:buNone/>
            </a:pPr>
            <a:endParaRPr lang="en-US" sz="2800" b="1" dirty="0"/>
          </a:p>
          <a:p>
            <a:pPr marL="0" indent="0" algn="ctr">
              <a:buNone/>
            </a:pPr>
            <a:r>
              <a:rPr lang="en-US" sz="2800" b="1" dirty="0">
                <a:hlinkClick r:id="rId3"/>
              </a:rPr>
              <a:t>vsamson@swfound.org</a:t>
            </a:r>
            <a:endParaRPr lang="en-US" sz="2800" b="1" dirty="0"/>
          </a:p>
          <a:p>
            <a:pPr marL="0" indent="0" algn="ctr">
              <a:buNone/>
            </a:pPr>
            <a:r>
              <a:rPr lang="en-US" sz="2800" b="1" dirty="0"/>
              <a:t>1.202.568.6213</a:t>
            </a:r>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6</a:t>
            </a:fld>
            <a:endParaRPr lang="en-US" dirty="0"/>
          </a:p>
        </p:txBody>
      </p:sp>
    </p:spTree>
    <p:extLst>
      <p:ext uri="{BB962C8B-B14F-4D97-AF65-F5344CB8AC3E}">
        <p14:creationId xmlns:p14="http://schemas.microsoft.com/office/powerpoint/2010/main" val="419275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VSamson PPT for DARPA Phoenix East Coast Industry Day 11 2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VSamson PPT for DARPA Phoenix East Coast Industry Day 11 2 2011</Template>
  <TotalTime>5969</TotalTime>
  <Words>1868</Words>
  <Application>Microsoft Office PowerPoint</Application>
  <PresentationFormat>On-screen Show (4:3)</PresentationFormat>
  <Paragraphs>103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VSamson PPT for DARPA Phoenix East Coast Industry Day 11 2 2011</vt:lpstr>
      <vt:lpstr>The Role of Space Situational Awareness in Transparency and Confidence-Building Measures</vt:lpstr>
      <vt:lpstr>Overview</vt:lpstr>
      <vt:lpstr>Dual-Use Space Technologies</vt:lpstr>
      <vt:lpstr>Trust But Verify: SSA</vt:lpstr>
      <vt:lpstr>Close Approaches and SSA</vt:lpstr>
      <vt:lpstr>PowerPoint Presentation</vt:lpstr>
    </vt:vector>
  </TitlesOfParts>
  <Company>Secure World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 On-orbit servicing from a security, sustainability, and safety perspective</dc:title>
  <dc:creator>Brian Weeden</dc:creator>
  <cp:lastModifiedBy>Victoria Samson</cp:lastModifiedBy>
  <cp:revision>163</cp:revision>
  <dcterms:created xsi:type="dcterms:W3CDTF">2011-10-27T14:56:39Z</dcterms:created>
  <dcterms:modified xsi:type="dcterms:W3CDTF">2016-04-28T05:31:41Z</dcterms:modified>
</cp:coreProperties>
</file>