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91" r:id="rId5"/>
    <p:sldMasterId id="2147484901" r:id="rId6"/>
    <p:sldMasterId id="2147484884" r:id="rId7"/>
  </p:sldMasterIdLst>
  <p:notesMasterIdLst>
    <p:notesMasterId r:id="rId16"/>
  </p:notesMasterIdLst>
  <p:handoutMasterIdLst>
    <p:handoutMasterId r:id="rId17"/>
  </p:handoutMasterIdLst>
  <p:sldIdLst>
    <p:sldId id="278" r:id="rId8"/>
    <p:sldId id="265" r:id="rId9"/>
    <p:sldId id="433" r:id="rId10"/>
    <p:sldId id="279" r:id="rId11"/>
    <p:sldId id="485" r:id="rId12"/>
    <p:sldId id="441" r:id="rId13"/>
    <p:sldId id="436" r:id="rId14"/>
    <p:sldId id="481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">
          <p15:clr>
            <a:srgbClr val="A4A3A4"/>
          </p15:clr>
        </p15:guide>
        <p15:guide id="2" orient="horz" pos="3048" userDrawn="1">
          <p15:clr>
            <a:srgbClr val="A4A3A4"/>
          </p15:clr>
        </p15:guide>
        <p15:guide id="3" orient="horz" pos="1104" userDrawn="1">
          <p15:clr>
            <a:srgbClr val="A4A3A4"/>
          </p15:clr>
        </p15:guide>
        <p15:guide id="4" pos="55">
          <p15:clr>
            <a:srgbClr val="A4A3A4"/>
          </p15:clr>
        </p15:guide>
        <p15:guide id="5" pos="54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 Ann Apostol" initials="JA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D8E"/>
    <a:srgbClr val="B2B2B3"/>
    <a:srgbClr val="BFBFC0"/>
    <a:srgbClr val="98123D"/>
    <a:srgbClr val="A6002D"/>
    <a:srgbClr val="A5002C"/>
    <a:srgbClr val="F1BF64"/>
    <a:srgbClr val="BD6534"/>
    <a:srgbClr val="767E4A"/>
    <a:srgbClr val="025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0820" autoAdjust="0"/>
  </p:normalViewPr>
  <p:slideViewPr>
    <p:cSldViewPr snapToGrid="0" showGuides="1">
      <p:cViewPr varScale="1">
        <p:scale>
          <a:sx n="123" d="100"/>
          <a:sy n="123" d="100"/>
        </p:scale>
        <p:origin x="1072" y="192"/>
      </p:cViewPr>
      <p:guideLst>
        <p:guide orient="horz" pos="437"/>
        <p:guide orient="horz" pos="3048"/>
        <p:guide orient="horz" pos="1104"/>
        <p:guide pos="55"/>
        <p:guide pos="54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3" d="100"/>
          <a:sy n="53" d="100"/>
        </p:scale>
        <p:origin x="-5248" y="-12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7DDA5E6-0336-6043-97BE-2667D5222006}" type="datetimeFigureOut">
              <a:rPr lang="en-US" smtClean="0"/>
              <a:pPr/>
              <a:t>9/24/19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2E12B18-0379-EC43-9B57-C54D0D9C72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13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35EEF68-F202-4D68-8499-4DCDD1E544DE}" type="datetimeFigureOut">
              <a:rPr lang="en-US" smtClean="0"/>
              <a:pPr/>
              <a:t>9/24/19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9E4C13A-5EDB-4018-91C6-F8B752C11E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397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4C13A-5EDB-4018-91C6-F8B752C11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2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Basic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80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J_Contact Inform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13241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4"/>
            <a:endParaRPr lang="en-US" dirty="0"/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240017" y="6395155"/>
            <a:ext cx="1683717" cy="3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ts val="860"/>
              </a:lnSpc>
            </a:pPr>
            <a:r>
              <a:rPr lang="en-US" sz="800" dirty="0"/>
              <a:t>e-mail address</a:t>
            </a:r>
          </a:p>
          <a:p>
            <a:pPr>
              <a:lnSpc>
                <a:spcPts val="860"/>
              </a:lnSpc>
            </a:pPr>
            <a:r>
              <a:rPr lang="en-US" sz="800" dirty="0"/>
              <a:t>Department/subdivision name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K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111897"/>
            <a:ext cx="8123464" cy="1063867"/>
          </a:xfrm>
          <a:prstGeom prst="rect">
            <a:avLst/>
          </a:prstGeom>
        </p:spPr>
        <p:txBody>
          <a:bodyPr/>
          <a:lstStyle>
            <a:lvl1pPr algn="l">
              <a:defRPr sz="3200" b="1" i="1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245325"/>
            <a:ext cx="812346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Transition Subtitle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C_Acronym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28598" y="5653377"/>
            <a:ext cx="8453762" cy="470841"/>
          </a:xfrm>
          <a:prstGeom prst="rect">
            <a:avLst/>
          </a:prstGeom>
        </p:spPr>
        <p:txBody>
          <a:bodyPr vert="horz" numCol="4"/>
          <a:lstStyle>
            <a:lvl1pPr marL="0" marR="0" indent="0" algn="l" defTabSz="4572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25625" algn="l"/>
                <a:tab pos="3659188" algn="l"/>
                <a:tab pos="5484813" algn="l"/>
              </a:tabLst>
              <a:defRPr sz="800" b="1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ACR1 = Acronym 1</a:t>
            </a:r>
            <a:br>
              <a:rPr lang="en-US" dirty="0"/>
            </a:br>
            <a:r>
              <a:rPr lang="en-US" dirty="0"/>
              <a:t>ACR2 = Acronym 2</a:t>
            </a:r>
            <a:br>
              <a:rPr lang="en-US" dirty="0"/>
            </a:br>
            <a:r>
              <a:rPr lang="en-US" dirty="0"/>
              <a:t>ACR3 = Acronym 3</a:t>
            </a:r>
            <a:br>
              <a:rPr lang="en-US" dirty="0"/>
            </a:br>
            <a:r>
              <a:rPr lang="en-US" dirty="0"/>
              <a:t>ACR4 = Acronym 4</a:t>
            </a:r>
            <a:br>
              <a:rPr lang="en-US" dirty="0"/>
            </a:br>
            <a:r>
              <a:rPr lang="en-US" dirty="0"/>
              <a:t>ACR5 = Acronym 5</a:t>
            </a:r>
            <a:br>
              <a:rPr lang="en-US" dirty="0"/>
            </a:br>
            <a:r>
              <a:rPr lang="en-US" dirty="0"/>
              <a:t>ACR6 = Acronym 6</a:t>
            </a:r>
            <a:br>
              <a:rPr lang="en-US" dirty="0"/>
            </a:br>
            <a:r>
              <a:rPr lang="en-US" dirty="0"/>
              <a:t>ACR7 = Acronym 7</a:t>
            </a:r>
            <a:br>
              <a:rPr lang="en-US" dirty="0"/>
            </a:br>
            <a:r>
              <a:rPr lang="en-US" dirty="0"/>
              <a:t>ACR8 = Acronym 8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599" y="1207637"/>
            <a:ext cx="8453761" cy="4381001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This is a multipurpose box—use for text, tables, charts or video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598" y="6177005"/>
            <a:ext cx="8453761" cy="46493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Key Point—Arial Bold Italic, 16 point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26040"/>
            <a:ext cx="7776149" cy="446802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Subtitle—Gray, 20 point Arial</a:t>
            </a:r>
          </a:p>
        </p:txBody>
      </p:sp>
    </p:spTree>
    <p:extLst>
      <p:ext uri="{BB962C8B-B14F-4D97-AF65-F5344CB8AC3E}">
        <p14:creationId xmlns:p14="http://schemas.microsoft.com/office/powerpoint/2010/main" val="529362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asic_Master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8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Header_Blank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  <p:extLst>
      <p:ext uri="{BB962C8B-B14F-4D97-AF65-F5344CB8AC3E}">
        <p14:creationId xmlns:p14="http://schemas.microsoft.com/office/powerpoint/2010/main" val="318669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Acronym_Box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307521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pPr marL="171450" marR="0" lvl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lang="en-US" dirty="0"/>
              <a:t>This is a multipurpose box—use for text, tables, charts or video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98" y="5653377"/>
            <a:ext cx="8453762" cy="470841"/>
          </a:xfrm>
          <a:prstGeom prst="rect">
            <a:avLst/>
          </a:prstGeom>
        </p:spPr>
        <p:txBody>
          <a:bodyPr vert="horz" numCol="4"/>
          <a:lstStyle>
            <a:lvl1pPr marL="0" marR="0" indent="0" algn="l" defTabSz="4572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25625" algn="l"/>
                <a:tab pos="3659188" algn="l"/>
                <a:tab pos="5484813" algn="l"/>
              </a:tabLst>
              <a:defRPr sz="800" b="1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ACR1 = Acronym 1</a:t>
            </a:r>
            <a:br>
              <a:rPr lang="en-US" dirty="0"/>
            </a:br>
            <a:r>
              <a:rPr lang="en-US" dirty="0"/>
              <a:t>ACR2 = Acronym 2</a:t>
            </a:r>
            <a:br>
              <a:rPr lang="en-US" dirty="0"/>
            </a:br>
            <a:r>
              <a:rPr lang="en-US" dirty="0"/>
              <a:t>ACR3 = Acronym 3</a:t>
            </a:r>
            <a:br>
              <a:rPr lang="en-US" dirty="0"/>
            </a:br>
            <a:r>
              <a:rPr lang="en-US" dirty="0"/>
              <a:t>ACR4 = Acronym 4</a:t>
            </a:r>
            <a:br>
              <a:rPr lang="en-US" dirty="0"/>
            </a:br>
            <a:r>
              <a:rPr lang="en-US" dirty="0"/>
              <a:t>ACR5 = Acronym 5</a:t>
            </a:r>
            <a:br>
              <a:rPr lang="en-US" dirty="0"/>
            </a:br>
            <a:r>
              <a:rPr lang="en-US" dirty="0"/>
              <a:t>ACR6 = Acronym 6</a:t>
            </a:r>
            <a:br>
              <a:rPr lang="en-US" dirty="0"/>
            </a:br>
            <a:r>
              <a:rPr lang="en-US" dirty="0"/>
              <a:t>ACR7 = Acronym 7</a:t>
            </a:r>
            <a:br>
              <a:rPr lang="en-US" dirty="0"/>
            </a:br>
            <a:r>
              <a:rPr lang="en-US" dirty="0"/>
              <a:t>ACR8 = Acronym 8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_Left_Text_Pictur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597" y="1225565"/>
            <a:ext cx="4245432" cy="4798717"/>
          </a:xfrm>
          <a:prstGeom prst="rect">
            <a:avLst/>
          </a:prstGeom>
        </p:spPr>
        <p:txBody>
          <a:bodyPr vert="horz"/>
          <a:lstStyle>
            <a:lvl1pPr marL="177800" indent="-161925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1207637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409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_Right_Text_Pictur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474673" y="1225565"/>
            <a:ext cx="4326430" cy="4798717"/>
          </a:xfrm>
          <a:prstGeom prst="rect">
            <a:avLst/>
          </a:prstGeom>
        </p:spPr>
        <p:txBody>
          <a:bodyPr vert="horz"/>
          <a:lstStyle>
            <a:lvl1pPr marL="169863" indent="-169863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228598" y="1225424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1024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_Quad_Chart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576833" y="1205815"/>
            <a:ext cx="191" cy="489330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228598" y="3641651"/>
            <a:ext cx="8623093" cy="6396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8" y="1205815"/>
            <a:ext cx="4268451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656808" y="1205815"/>
            <a:ext cx="4194883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93646"/>
            <a:ext cx="4268451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56808" y="3693646"/>
            <a:ext cx="4194883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_Compare_Contrast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9756" y="3744346"/>
            <a:ext cx="0" cy="23458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9" y="1197639"/>
            <a:ext cx="8608104" cy="2366552"/>
          </a:xfrm>
          <a:prstGeom prst="rect">
            <a:avLst/>
          </a:prstGeom>
        </p:spPr>
        <p:txBody>
          <a:bodyPr vert="horz"/>
          <a:lstStyle>
            <a:lvl1pPr marL="120650" indent="-109538">
              <a:tabLst/>
              <a:defRPr sz="1600"/>
            </a:lvl1pPr>
            <a:lvl2pPr marL="339725" indent="-169863">
              <a:defRPr sz="1600"/>
            </a:lvl2pPr>
            <a:lvl3pPr marL="565150" indent="-112713">
              <a:defRPr sz="1600"/>
            </a:lvl3pPr>
            <a:lvl4pPr marL="862013" indent="-169863"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85470"/>
            <a:ext cx="4211819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19095" y="3685470"/>
            <a:ext cx="4117607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  <p:extLst>
      <p:ext uri="{BB962C8B-B14F-4D97-AF65-F5344CB8AC3E}">
        <p14:creationId xmlns:p14="http://schemas.microsoft.com/office/powerpoint/2010/main" val="1766297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_Risk Format_Corner_markings Imag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CEO Risk Format_P8sample_crosshatc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300" y="814685"/>
            <a:ext cx="2234525" cy="1867301"/>
          </a:xfrm>
          <a:prstGeom prst="rect">
            <a:avLst/>
          </a:prstGeom>
        </p:spPr>
      </p:pic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228598" y="1233557"/>
            <a:ext cx="5735473" cy="4794684"/>
          </a:xfrm>
          <a:prstGeom prst="rect">
            <a:avLst/>
          </a:prstGeom>
        </p:spPr>
        <p:txBody>
          <a:bodyPr vert="horz"/>
          <a:lstStyle>
            <a:lvl1pPr marL="180975" indent="-169863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_Risk Format_Large Imag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28598" y="1134320"/>
            <a:ext cx="3715605" cy="4861367"/>
          </a:xfrm>
          <a:prstGeom prst="rect">
            <a:avLst/>
          </a:prstGeom>
        </p:spPr>
        <p:txBody>
          <a:bodyPr vert="horz"/>
          <a:lstStyle>
            <a:lvl1pPr marL="180975" indent="-180975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r>
              <a:rPr lang="en-US" dirty="0"/>
              <a:t>Bullet 1 level – Bullet 130% size text – Black, 16 point Arial</a:t>
            </a:r>
          </a:p>
          <a:p>
            <a:pPr lvl="1"/>
            <a:r>
              <a:rPr lang="en-US" dirty="0"/>
              <a:t>Bullet 2 level – 14 point Arial Italic</a:t>
            </a:r>
          </a:p>
          <a:p>
            <a:pPr lvl="2"/>
            <a:r>
              <a:rPr lang="en-US" dirty="0"/>
              <a:t>Bullet 3 level – Bullet 125% size text – 14 point Arial</a:t>
            </a:r>
          </a:p>
          <a:p>
            <a:pPr lvl="3"/>
            <a:r>
              <a:rPr lang="en-US" dirty="0"/>
              <a:t>Bullet 4 level – 14 point Arial Italic</a:t>
            </a:r>
          </a:p>
          <a:p>
            <a:pPr lvl="4"/>
            <a:r>
              <a:rPr lang="en-US" dirty="0"/>
              <a:t>Bullet 5 level – Bullet 100% size text – 14 point Arial</a:t>
            </a:r>
          </a:p>
        </p:txBody>
      </p:sp>
      <p:pic>
        <p:nvPicPr>
          <p:cNvPr id="9" name="Picture 8" descr="CCEO Risk Format_P8sample_crosshatc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53" y="1134531"/>
            <a:ext cx="4623206" cy="4564685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059153" y="5777498"/>
            <a:ext cx="4609023" cy="350523"/>
            <a:chOff x="4333069" y="5714104"/>
            <a:chExt cx="4609023" cy="35052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333069" y="5748518"/>
              <a:ext cx="228600" cy="1524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987786" y="5748724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544208" y="5714104"/>
              <a:ext cx="4397884" cy="35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tabLst>
                  <a:tab pos="2630488" algn="l"/>
                </a:tabLst>
              </a:pPr>
              <a:r>
                <a:rPr lang="en-US" sz="900" dirty="0"/>
                <a:t>Current risk assessment with uncertainty	Expected risk assessment with	proposed mitigation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J_Contact Information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13241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4"/>
            <a:endParaRPr lang="en-US" dirty="0"/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240017" y="6395155"/>
            <a:ext cx="1683717" cy="3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ts val="860"/>
              </a:lnSpc>
            </a:pPr>
            <a:r>
              <a:rPr lang="en-US" sz="800" dirty="0"/>
              <a:t>e-mail address</a:t>
            </a:r>
          </a:p>
          <a:p>
            <a:pPr>
              <a:lnSpc>
                <a:spcPts val="860"/>
              </a:lnSpc>
            </a:pPr>
            <a:r>
              <a:rPr lang="en-US" sz="800" dirty="0"/>
              <a:t>Department/subdivision name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K_Transition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111897"/>
            <a:ext cx="8123464" cy="1063867"/>
          </a:xfrm>
          <a:prstGeom prst="rect">
            <a:avLst/>
          </a:prstGeom>
        </p:spPr>
        <p:txBody>
          <a:bodyPr/>
          <a:lstStyle>
            <a:lvl1pPr algn="l">
              <a:defRPr sz="3200" b="1" i="1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245325"/>
            <a:ext cx="812346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Transition Subtitle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Title and Inform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16350" y="1660394"/>
            <a:ext cx="5101390" cy="1239457"/>
          </a:xfrm>
          <a:prstGeom prst="rect">
            <a:avLst/>
          </a:prstGeom>
        </p:spPr>
        <p:txBody>
          <a:bodyPr anchor="t" anchorCtr="0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Your Title – 26 Point Arial, Bold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6350" y="3124909"/>
            <a:ext cx="5101390" cy="10012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/>
              <a:t>Speaker’s name</a:t>
            </a:r>
            <a:br>
              <a:rPr lang="en-US" sz="2000" dirty="0"/>
            </a:br>
            <a:r>
              <a:rPr lang="en-US" sz="2000" dirty="0"/>
              <a:t>and organization – </a:t>
            </a:r>
            <a:br>
              <a:rPr lang="en-US" sz="2000" dirty="0"/>
            </a:br>
            <a:r>
              <a:rPr lang="en-US" sz="2000" dirty="0"/>
              <a:t>20 Point Arial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15976" y="4355982"/>
            <a:ext cx="5102255" cy="45784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– 18 point Arial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202096" y="6492875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E008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© 2019 The Aerospace Corporation</a:t>
            </a:r>
          </a:p>
        </p:txBody>
      </p:sp>
    </p:spTree>
    <p:extLst>
      <p:ext uri="{BB962C8B-B14F-4D97-AF65-F5344CB8AC3E}">
        <p14:creationId xmlns:p14="http://schemas.microsoft.com/office/powerpoint/2010/main" val="4174041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Title and Information Pag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16350" y="1660394"/>
            <a:ext cx="5101390" cy="1239457"/>
          </a:xfrm>
          <a:prstGeom prst="rect">
            <a:avLst/>
          </a:prstGeom>
        </p:spPr>
        <p:txBody>
          <a:bodyPr anchor="t" anchorCtr="0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Your Title – 26 Point Arial, Bold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6350" y="3124909"/>
            <a:ext cx="5101390" cy="10012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/>
              <a:t>Speaker’s name</a:t>
            </a:r>
            <a:br>
              <a:rPr lang="en-US" sz="2000" dirty="0"/>
            </a:br>
            <a:r>
              <a:rPr lang="en-US" sz="2000" dirty="0"/>
              <a:t>and organization – </a:t>
            </a:r>
            <a:br>
              <a:rPr lang="en-US" sz="2000" dirty="0"/>
            </a:br>
            <a:r>
              <a:rPr lang="en-US" sz="2000" dirty="0"/>
              <a:t>20 Point Arial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15976" y="4355982"/>
            <a:ext cx="5102255" cy="45784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– 18 point Arial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9143999" cy="238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Is For Security Markings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619165"/>
            <a:ext cx="9143999" cy="238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Is For Security Markings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202096" y="6492875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E008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© 2019 The Aerospace Corporation</a:t>
            </a:r>
          </a:p>
        </p:txBody>
      </p:sp>
    </p:spTree>
    <p:extLst>
      <p:ext uri="{BB962C8B-B14F-4D97-AF65-F5344CB8AC3E}">
        <p14:creationId xmlns:p14="http://schemas.microsoft.com/office/powerpoint/2010/main" val="1231173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_Closing_Q&amp;A_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71899" y="2595234"/>
            <a:ext cx="4601283" cy="12316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1" i="1" baseline="0">
                <a:solidFill>
                  <a:schemeClr val="bg1"/>
                </a:solidFill>
                <a:effectLst>
                  <a:outerShdw blurRad="50800" dist="381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Closing</a:t>
            </a:r>
            <a:br>
              <a:rPr lang="en-US" dirty="0"/>
            </a:br>
            <a:r>
              <a:rPr lang="en-US" dirty="0"/>
              <a:t>Questions</a:t>
            </a:r>
            <a:br>
              <a:rPr lang="en-US" dirty="0"/>
            </a:br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85778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B_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  <p:extLst>
      <p:ext uri="{BB962C8B-B14F-4D97-AF65-F5344CB8AC3E}">
        <p14:creationId xmlns:p14="http://schemas.microsoft.com/office/powerpoint/2010/main" val="221872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A_Basic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8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Acronym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307521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pPr marL="171450" marR="0" lvl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lang="en-US" dirty="0"/>
              <a:t>This is a multipurpose box—use for text, tables, charts or video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98" y="5653377"/>
            <a:ext cx="8453762" cy="470841"/>
          </a:xfrm>
          <a:prstGeom prst="rect">
            <a:avLst/>
          </a:prstGeom>
        </p:spPr>
        <p:txBody>
          <a:bodyPr vert="horz" numCol="4"/>
          <a:lstStyle>
            <a:lvl1pPr marL="0" marR="0" indent="0" algn="l" defTabSz="4572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25625" algn="l"/>
                <a:tab pos="3659188" algn="l"/>
                <a:tab pos="5484813" algn="l"/>
              </a:tabLst>
              <a:defRPr sz="800" b="1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ACR1 = Acronym 1</a:t>
            </a:r>
            <a:br>
              <a:rPr lang="en-US" dirty="0"/>
            </a:br>
            <a:r>
              <a:rPr lang="en-US" dirty="0"/>
              <a:t>ACR2 = Acronym 2</a:t>
            </a:r>
            <a:br>
              <a:rPr lang="en-US" dirty="0"/>
            </a:br>
            <a:r>
              <a:rPr lang="en-US" dirty="0"/>
              <a:t>ACR3 = Acronym 3</a:t>
            </a:r>
            <a:br>
              <a:rPr lang="en-US" dirty="0"/>
            </a:br>
            <a:r>
              <a:rPr lang="en-US" dirty="0"/>
              <a:t>ACR4 = Acronym 4</a:t>
            </a:r>
            <a:br>
              <a:rPr lang="en-US" dirty="0"/>
            </a:br>
            <a:r>
              <a:rPr lang="en-US" dirty="0"/>
              <a:t>ACR5 = Acronym 5</a:t>
            </a:r>
            <a:br>
              <a:rPr lang="en-US" dirty="0"/>
            </a:br>
            <a:r>
              <a:rPr lang="en-US" dirty="0"/>
              <a:t>ACR6 = Acronym 6</a:t>
            </a:r>
            <a:br>
              <a:rPr lang="en-US" dirty="0"/>
            </a:br>
            <a:r>
              <a:rPr lang="en-US" dirty="0"/>
              <a:t>ACR7 = Acronym 7</a:t>
            </a:r>
            <a:br>
              <a:rPr lang="en-US" dirty="0"/>
            </a:br>
            <a:r>
              <a:rPr lang="en-US" dirty="0"/>
              <a:t>ACR8 = Acronym 8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Lef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596" y="1225565"/>
            <a:ext cx="4286253" cy="4798717"/>
          </a:xfrm>
          <a:prstGeom prst="rect">
            <a:avLst/>
          </a:prstGeom>
        </p:spPr>
        <p:txBody>
          <a:bodyPr vert="horz"/>
          <a:lstStyle>
            <a:lvl1pPr marL="169863" indent="-169863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1207637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1457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Righ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474673" y="1225565"/>
            <a:ext cx="4310098" cy="4798717"/>
          </a:xfrm>
          <a:prstGeom prst="rect">
            <a:avLst/>
          </a:prstGeom>
        </p:spPr>
        <p:txBody>
          <a:bodyPr vert="horz"/>
          <a:lstStyle>
            <a:lvl1pPr marL="169863" indent="-169863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228598" y="1225424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2077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_Qua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576833" y="1205815"/>
            <a:ext cx="191" cy="489330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228598" y="3641651"/>
            <a:ext cx="8623093" cy="6396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8" y="1205815"/>
            <a:ext cx="4268451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656808" y="1205815"/>
            <a:ext cx="4194883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93646"/>
            <a:ext cx="4268451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56808" y="3693646"/>
            <a:ext cx="4194883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G_Compare_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9756" y="3744346"/>
            <a:ext cx="0" cy="23458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9" y="1197639"/>
            <a:ext cx="8608104" cy="2366552"/>
          </a:xfrm>
          <a:prstGeom prst="rect">
            <a:avLst/>
          </a:prstGeom>
        </p:spPr>
        <p:txBody>
          <a:bodyPr vert="horz"/>
          <a:lstStyle>
            <a:lvl1pPr marL="120650" indent="-109538">
              <a:tabLst/>
              <a:defRPr sz="1600"/>
            </a:lvl1pPr>
            <a:lvl2pPr marL="339725" indent="-169863">
              <a:defRPr sz="1600"/>
            </a:lvl2pPr>
            <a:lvl3pPr marL="565150" indent="-112713">
              <a:defRPr sz="1600"/>
            </a:lvl3pPr>
            <a:lvl4pPr marL="862013" indent="-169863"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85470"/>
            <a:ext cx="4211819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19095" y="3685470"/>
            <a:ext cx="4117607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_Risk Format_Corn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CEO Risk Format_P8sample_crosshatc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300" y="814685"/>
            <a:ext cx="2234525" cy="1867301"/>
          </a:xfrm>
          <a:prstGeom prst="rect">
            <a:avLst/>
          </a:prstGeom>
        </p:spPr>
      </p:pic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228598" y="1233557"/>
            <a:ext cx="5735473" cy="4794684"/>
          </a:xfrm>
          <a:prstGeom prst="rect">
            <a:avLst/>
          </a:prstGeom>
        </p:spPr>
        <p:txBody>
          <a:bodyPr vert="horz"/>
          <a:lstStyle>
            <a:lvl1pPr marL="180975" indent="-169863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_Risk Format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28598" y="1134320"/>
            <a:ext cx="3715605" cy="4861367"/>
          </a:xfrm>
          <a:prstGeom prst="rect">
            <a:avLst/>
          </a:prstGeom>
        </p:spPr>
        <p:txBody>
          <a:bodyPr vert="horz"/>
          <a:lstStyle>
            <a:lvl1pPr marL="180975" indent="-180975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r>
              <a:rPr lang="en-US" dirty="0"/>
              <a:t>Bullet 1 level – Bullet 130% size text – Black, 16 point Arial</a:t>
            </a:r>
          </a:p>
          <a:p>
            <a:pPr lvl="1"/>
            <a:r>
              <a:rPr lang="en-US" dirty="0"/>
              <a:t>Bullet 2 level – 14 point Arial Italic</a:t>
            </a:r>
          </a:p>
          <a:p>
            <a:pPr lvl="2"/>
            <a:r>
              <a:rPr lang="en-US" dirty="0"/>
              <a:t>Bullet 3 level – Bullet 125% size text – 14 point Arial</a:t>
            </a:r>
          </a:p>
          <a:p>
            <a:pPr lvl="3"/>
            <a:r>
              <a:rPr lang="en-US" dirty="0"/>
              <a:t>Bullet 4 level – 14 point Arial Italic</a:t>
            </a:r>
          </a:p>
          <a:p>
            <a:pPr lvl="4"/>
            <a:r>
              <a:rPr lang="en-US" dirty="0"/>
              <a:t>Bullet 5 level – Bullet 100% size text – 14 point Arial</a:t>
            </a:r>
          </a:p>
        </p:txBody>
      </p:sp>
      <p:pic>
        <p:nvPicPr>
          <p:cNvPr id="9" name="Picture 8" descr="CCEO Risk Format_P8sample_crosshatc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53" y="1134531"/>
            <a:ext cx="4623206" cy="4564685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059153" y="5777498"/>
            <a:ext cx="4609023" cy="350523"/>
            <a:chOff x="4333069" y="5714104"/>
            <a:chExt cx="4609023" cy="35052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333069" y="5748518"/>
              <a:ext cx="228600" cy="1524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987786" y="5748724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544208" y="5714104"/>
              <a:ext cx="4397884" cy="35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tabLst>
                  <a:tab pos="2630488" algn="l"/>
                </a:tabLst>
              </a:pPr>
              <a:r>
                <a:rPr lang="en-US" sz="900" dirty="0"/>
                <a:t>Current risk assessment with uncertainty	Expected risk assessment with	proposed mitigation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05422" y="6642556"/>
            <a:ext cx="693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14145BE-CC18-4145-962A-7F02CD48E99F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923" r:id="rId3"/>
    <p:sldLayoutId id="2147484892" r:id="rId4"/>
    <p:sldLayoutId id="2147484894" r:id="rId5"/>
    <p:sldLayoutId id="2147484924" r:id="rId6"/>
    <p:sldLayoutId id="2147484919" r:id="rId7"/>
    <p:sldLayoutId id="2147484920" r:id="rId8"/>
    <p:sldLayoutId id="2147484921" r:id="rId9"/>
    <p:sldLayoutId id="2147484922" r:id="rId10"/>
    <p:sldLayoutId id="2147484913" r:id="rId11"/>
    <p:sldLayoutId id="214748493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05422" y="6642556"/>
            <a:ext cx="693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14145BE-CC18-4145-962A-7F02CD48E99F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 Placeholder 4"/>
          <p:cNvSpPr txBox="1">
            <a:spLocks/>
          </p:cNvSpPr>
          <p:nvPr userDrawn="1"/>
        </p:nvSpPr>
        <p:spPr>
          <a:xfrm>
            <a:off x="0" y="0"/>
            <a:ext cx="9144000" cy="23308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TYPE</a:t>
            </a:r>
            <a:r>
              <a:rPr lang="en-US" b="0" baseline="0" dirty="0"/>
              <a:t> SECURITY MARKING(S) IN SLIDE MASTER</a:t>
            </a:r>
            <a:br>
              <a:rPr lang="en-US" b="0" baseline="0" dirty="0"/>
            </a:br>
            <a:endParaRPr lang="en-US" b="0" dirty="0"/>
          </a:p>
        </p:txBody>
      </p:sp>
      <p:sp>
        <p:nvSpPr>
          <p:cNvPr id="5" name="Text Placeholder 4"/>
          <p:cNvSpPr txBox="1">
            <a:spLocks/>
          </p:cNvSpPr>
          <p:nvPr userDrawn="1"/>
        </p:nvSpPr>
        <p:spPr>
          <a:xfrm>
            <a:off x="0" y="6593176"/>
            <a:ext cx="9144000" cy="21606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TYPE</a:t>
            </a:r>
            <a:r>
              <a:rPr lang="en-US" b="0" baseline="0" dirty="0"/>
              <a:t> SECURITY MARKING(S) IN SLIDE MASTER</a:t>
            </a:r>
            <a:br>
              <a:rPr lang="en-US" b="0" baseline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5476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25" r:id="rId3"/>
    <p:sldLayoutId id="2147484905" r:id="rId4"/>
    <p:sldLayoutId id="2147484906" r:id="rId5"/>
    <p:sldLayoutId id="2147484916" r:id="rId6"/>
    <p:sldLayoutId id="2147484926" r:id="rId7"/>
    <p:sldLayoutId id="2147484927" r:id="rId8"/>
    <p:sldLayoutId id="2147484928" r:id="rId9"/>
    <p:sldLayoutId id="2147484929" r:id="rId10"/>
    <p:sldLayoutId id="214748491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642556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14145BE-CC18-4145-962A-7F02CD48E99F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1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930" r:id="rId4"/>
    <p:sldLayoutId id="2147484931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October 1,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FA99F-C2BC-674C-B941-A2619FDE8C35}"/>
              </a:ext>
            </a:extLst>
          </p:cNvPr>
          <p:cNvSpPr txBox="1"/>
          <p:nvPr/>
        </p:nvSpPr>
        <p:spPr>
          <a:xfrm>
            <a:off x="1931670" y="5486400"/>
            <a:ext cx="3853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Slides from OTR-2019-00947 Approved for Public Release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2C479-3270-984A-84BE-F16BECDF2213}"/>
              </a:ext>
            </a:extLst>
          </p:cNvPr>
          <p:cNvSpPr txBox="1"/>
          <p:nvPr/>
        </p:nvSpPr>
        <p:spPr>
          <a:xfrm>
            <a:off x="3858640" y="1943100"/>
            <a:ext cx="43354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Is Spectrum Shifting the Playing Field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for the Weather Enterprise?</a:t>
            </a:r>
          </a:p>
          <a:p>
            <a:endParaRPr lang="en-US" b="1" i="1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Spectrum Considerations for Weather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Satellite End Users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Joint Satellite Conference Panel</a:t>
            </a:r>
          </a:p>
        </p:txBody>
      </p:sp>
    </p:spTree>
    <p:extLst>
      <p:ext uri="{BB962C8B-B14F-4D97-AF65-F5344CB8AC3E}">
        <p14:creationId xmlns:p14="http://schemas.microsoft.com/office/powerpoint/2010/main" val="37816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D287-01F7-498F-A4A3-6C1CEA92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without and with IMT-2020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5B3D2-F2DB-4871-8E2A-90133FEDE1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Animation indicates how 5G may impact EESS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FA03A-C43E-424E-A768-713B0F017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5G_FinalDraft_HiRes">
            <a:hlinkClick r:id="" action="ppaction://media"/>
            <a:extLst>
              <a:ext uri="{FF2B5EF4-FFF2-40B4-BE49-F238E27FC236}">
                <a16:creationId xmlns:a16="http://schemas.microsoft.com/office/drawing/2014/main" id="{ED6AD641-EC56-4052-B18D-3893FC5F6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674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3C8E1-B9DF-4298-BE8F-87B3ACFFA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8" y="1419564"/>
            <a:ext cx="8006821" cy="49332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C0DACC-383C-C242-AFA7-A78DA5FD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Sharing or Adjacent Band Scenarios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311964-2126-4858-91F9-6F3F90563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IMT-2020 (5G) and High Altitude Platform Proposed Use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273239-4430-495E-9936-0D4132E999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800" dirty="0"/>
              <a:t>WRC-19 proposed actions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0E7A8B-FAF0-421C-946A-FAD243CE8FBC}"/>
              </a:ext>
            </a:extLst>
          </p:cNvPr>
          <p:cNvSpPr/>
          <p:nvPr/>
        </p:nvSpPr>
        <p:spPr>
          <a:xfrm>
            <a:off x="3202273" y="1776321"/>
            <a:ext cx="914400" cy="914400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80E205-1873-2040-BB2D-4E6C854F127F}"/>
              </a:ext>
            </a:extLst>
          </p:cNvPr>
          <p:cNvSpPr/>
          <p:nvPr/>
        </p:nvSpPr>
        <p:spPr>
          <a:xfrm>
            <a:off x="1640173" y="3429000"/>
            <a:ext cx="914400" cy="914400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5F3010-E089-5A4D-9781-420C97431A0F}"/>
              </a:ext>
            </a:extLst>
          </p:cNvPr>
          <p:cNvSpPr/>
          <p:nvPr/>
        </p:nvSpPr>
        <p:spPr>
          <a:xfrm>
            <a:off x="2409793" y="4637298"/>
            <a:ext cx="914400" cy="914400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1E923B-B2A3-A145-9708-E3C30E744223}"/>
              </a:ext>
            </a:extLst>
          </p:cNvPr>
          <p:cNvSpPr/>
          <p:nvPr/>
        </p:nvSpPr>
        <p:spPr>
          <a:xfrm>
            <a:off x="3196526" y="4596821"/>
            <a:ext cx="914400" cy="914400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29DE9B-CEF0-EE44-BE28-C96843B0FB3B}"/>
              </a:ext>
            </a:extLst>
          </p:cNvPr>
          <p:cNvSpPr/>
          <p:nvPr/>
        </p:nvSpPr>
        <p:spPr>
          <a:xfrm>
            <a:off x="3548356" y="4596821"/>
            <a:ext cx="914400" cy="914400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39E3E1-0599-3349-AFE3-C1BC9E45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International: ITU Studies Leading to WRC-19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F8C813-ADBE-D046-895A-8370CB39E7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24 GHz Band Is included in Agenda Item 1.13 and studied by Task Group 5/1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FFAA56-C1A5-5142-8201-038AC81756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International Radio Regulations Will Be Modified As A Result of WRC-19</a:t>
            </a:r>
          </a:p>
          <a:p>
            <a:pPr algn="ctr"/>
            <a:r>
              <a:rPr lang="en-US" dirty="0"/>
              <a:t>Int’l 24 GHz adjacent band emissions levels will be selected at WRC-19.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75077D-0BAA-3649-B03C-704A779E7B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ITU-R Task Group 5/1 was requested to conduct sharing and compatibility studies and to develop the text for the ITU Conference Preparatory Meeting in time for WRC-19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A75BC-D9CE-4F48-926B-4A47BA3FD893}"/>
              </a:ext>
            </a:extLst>
          </p:cNvPr>
          <p:cNvSpPr/>
          <p:nvPr/>
        </p:nvSpPr>
        <p:spPr>
          <a:xfrm>
            <a:off x="616945" y="2572897"/>
            <a:ext cx="1806766" cy="2644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Task Group 5/1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878FA8-5BFF-9F49-8941-674ACA4AAD7E}"/>
              </a:ext>
            </a:extLst>
          </p:cNvPr>
          <p:cNvSpPr/>
          <p:nvPr/>
        </p:nvSpPr>
        <p:spPr>
          <a:xfrm>
            <a:off x="3216925" y="2302984"/>
            <a:ext cx="2577947" cy="8042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ITU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Conference Preparatory Meeting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AD00AF-DF85-444E-81AB-36D8355A76F2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2423711" y="2705100"/>
            <a:ext cx="7932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4A6C4-80CB-3549-BE95-2B96F5CFA50D}"/>
              </a:ext>
            </a:extLst>
          </p:cNvPr>
          <p:cNvSpPr/>
          <p:nvPr/>
        </p:nvSpPr>
        <p:spPr>
          <a:xfrm>
            <a:off x="3272011" y="3429000"/>
            <a:ext cx="2445744" cy="85656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Regional preparation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For WRC-19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4BF3CB-118C-D345-A7F1-75AA8D7A747C}"/>
              </a:ext>
            </a:extLst>
          </p:cNvPr>
          <p:cNvSpPr/>
          <p:nvPr/>
        </p:nvSpPr>
        <p:spPr>
          <a:xfrm>
            <a:off x="319489" y="2203373"/>
            <a:ext cx="2104222" cy="2974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US TG-5/1 effort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B35D3BDA-ECC1-AD47-A6F1-1EA26B32F5BF}"/>
              </a:ext>
            </a:extLst>
          </p:cNvPr>
          <p:cNvCxnSpPr>
            <a:endCxn id="11" idx="1"/>
          </p:cNvCxnSpPr>
          <p:nvPr/>
        </p:nvCxnSpPr>
        <p:spPr>
          <a:xfrm>
            <a:off x="407624" y="2511846"/>
            <a:ext cx="209321" cy="193254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8D58022-0D52-E54D-A97C-A601E6D4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671" y="2588964"/>
            <a:ext cx="2479473" cy="1100845"/>
          </a:xfrm>
          <a:prstGeom prst="rect">
            <a:avLst/>
          </a:prstGeom>
        </p:spPr>
      </p:pic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95B6529F-EBEB-9A4A-BAE3-22F6372CFD33}"/>
              </a:ext>
            </a:extLst>
          </p:cNvPr>
          <p:cNvCxnSpPr>
            <a:cxnSpLocks/>
            <a:stCxn id="12" idx="3"/>
            <a:endCxn id="22" idx="1"/>
          </p:cNvCxnSpPr>
          <p:nvPr/>
        </p:nvCxnSpPr>
        <p:spPr>
          <a:xfrm>
            <a:off x="5794872" y="2705100"/>
            <a:ext cx="530799" cy="43428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B895A66E-B4C2-274F-8E2A-93B5AFB6A0C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14703" y="3382125"/>
            <a:ext cx="753705" cy="268231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6A679F-9E26-9F47-8353-9F38550085EC}"/>
              </a:ext>
            </a:extLst>
          </p:cNvPr>
          <p:cNvCxnSpPr>
            <a:endCxn id="18" idx="3"/>
          </p:cNvCxnSpPr>
          <p:nvPr/>
        </p:nvCxnSpPr>
        <p:spPr>
          <a:xfrm flipH="1" flipV="1">
            <a:off x="5717755" y="3857281"/>
            <a:ext cx="330505" cy="963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449A7A0-9DA9-4B4B-8F69-300B769E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15" y="4079071"/>
            <a:ext cx="1168400" cy="10795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751A346-FF44-7B4B-88C0-77B7B8CEE932}"/>
              </a:ext>
            </a:extLst>
          </p:cNvPr>
          <p:cNvSpPr txBox="1"/>
          <p:nvPr/>
        </p:nvSpPr>
        <p:spPr>
          <a:xfrm>
            <a:off x="4770304" y="5111827"/>
            <a:ext cx="1494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Inter-American</a:t>
            </a:r>
          </a:p>
          <a:p>
            <a:r>
              <a:rPr lang="en-US" sz="1100" dirty="0"/>
              <a:t>Telecommunications</a:t>
            </a:r>
          </a:p>
          <a:p>
            <a:r>
              <a:rPr lang="en-US" sz="1100" dirty="0"/>
              <a:t>Commission (CITEL)</a:t>
            </a:r>
          </a:p>
          <a:p>
            <a:r>
              <a:rPr lang="en-US" sz="1100" dirty="0"/>
              <a:t>June 2016-Aug 2019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C6EAE-C039-2C42-B691-03340A527992}"/>
              </a:ext>
            </a:extLst>
          </p:cNvPr>
          <p:cNvSpPr txBox="1"/>
          <p:nvPr/>
        </p:nvSpPr>
        <p:spPr>
          <a:xfrm>
            <a:off x="3899971" y="3073706"/>
            <a:ext cx="1944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</a:t>
            </a:r>
            <a:r>
              <a:rPr lang="en-US" sz="1100" baseline="30000" dirty="0"/>
              <a:t>nd</a:t>
            </a:r>
            <a:r>
              <a:rPr lang="en-US" sz="1100" dirty="0"/>
              <a:t> Session Feb 18-28 2019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74D9BA-9D6F-3D40-A620-0D03CF2A8766}"/>
              </a:ext>
            </a:extLst>
          </p:cNvPr>
          <p:cNvSpPr txBox="1"/>
          <p:nvPr/>
        </p:nvSpPr>
        <p:spPr>
          <a:xfrm>
            <a:off x="936433" y="2853369"/>
            <a:ext cx="1563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May 2016 – Aug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6EBB64-DB94-754D-B93D-3D8A3E3C75C9}"/>
              </a:ext>
            </a:extLst>
          </p:cNvPr>
          <p:cNvSpPr txBox="1"/>
          <p:nvPr/>
        </p:nvSpPr>
        <p:spPr>
          <a:xfrm>
            <a:off x="3183875" y="4296579"/>
            <a:ext cx="151836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Six Regional Groups: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ASMG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ATU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CITEL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RCC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032DF4-4E2B-DF4A-BB50-A909362E83D4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7565409" y="3689810"/>
            <a:ext cx="3706" cy="533644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769066B-1941-D840-8A79-58766136B77D}"/>
              </a:ext>
            </a:extLst>
          </p:cNvPr>
          <p:cNvSpPr txBox="1"/>
          <p:nvPr/>
        </p:nvSpPr>
        <p:spPr>
          <a:xfrm>
            <a:off x="7200900" y="5532120"/>
            <a:ext cx="1829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ITU Radio Regulations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F9E460-F864-3744-B8BC-EB778F0A6A93}"/>
              </a:ext>
            </a:extLst>
          </p:cNvPr>
          <p:cNvGrpSpPr/>
          <p:nvPr/>
        </p:nvGrpSpPr>
        <p:grpSpPr>
          <a:xfrm>
            <a:off x="6926580" y="4149090"/>
            <a:ext cx="1188720" cy="1325880"/>
            <a:chOff x="6926580" y="4149090"/>
            <a:chExt cx="1188720" cy="1325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D4DFF7-E5C9-584F-BCF3-48227E247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290" y="4223454"/>
              <a:ext cx="1043650" cy="121568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AF2A0D-1AEB-0042-9CAC-42C55EE7BEC6}"/>
                </a:ext>
              </a:extLst>
            </p:cNvPr>
            <p:cNvSpPr/>
            <p:nvPr/>
          </p:nvSpPr>
          <p:spPr>
            <a:xfrm>
              <a:off x="6926580" y="4149090"/>
              <a:ext cx="205740" cy="50292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0DE236-D428-0748-831B-111F9FA50B98}"/>
                </a:ext>
              </a:extLst>
            </p:cNvPr>
            <p:cNvSpPr/>
            <p:nvPr/>
          </p:nvSpPr>
          <p:spPr>
            <a:xfrm>
              <a:off x="7989570" y="5006340"/>
              <a:ext cx="125730" cy="46863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83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A570-4A6C-4D79-A997-923CC636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System Transmissions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9BFF2-4F38-4EAF-8133-0155835B08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/>
              <a:t>References from NOAA STAR and FCC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DD100-33DD-4751-BFB8-CE54958C71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Need to consider IMT in-band and out-of-band emissions to fully assess impact to ATMS and other EESS sensors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BB3EA4-D1F7-435B-8368-FBF0E6C2CA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729" y="1250619"/>
            <a:ext cx="4139650" cy="2223972"/>
          </a:xfrm>
        </p:spPr>
        <p:txBody>
          <a:bodyPr/>
          <a:lstStyle/>
          <a:p>
            <a:r>
              <a:rPr lang="en-US" sz="1600" dirty="0"/>
              <a:t>§30.203: The conductive power or the total radiated power of any emission outside a licensee's frequency block shall be −13 dBm/MHz or lower</a:t>
            </a:r>
          </a:p>
          <a:p>
            <a:pPr lvl="1"/>
            <a:r>
              <a:rPr lang="en-US" sz="1400" dirty="0"/>
              <a:t>Total radiated out-of-band power levels from each Base Station (after ohmic losses)</a:t>
            </a:r>
          </a:p>
          <a:p>
            <a:pPr lvl="1"/>
            <a:r>
              <a:rPr lang="en-US" sz="1400" dirty="0"/>
              <a:t>Integrate over 200 MHz to derive -20dBW/200MHz</a:t>
            </a:r>
          </a:p>
          <a:p>
            <a:pPr lvl="1"/>
            <a:r>
              <a:rPr lang="en-US" sz="1400" dirty="0"/>
              <a:t>Impact to EESS is variable due to dynamic system attributes and waveform power amplifier operating characteristics</a:t>
            </a:r>
          </a:p>
          <a:p>
            <a:pPr lvl="1"/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F95378-79FE-4D00-9CAF-542EA003D5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35" y="4148654"/>
            <a:ext cx="2494721" cy="1784246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D078B-93C7-462C-91B7-7486862C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274" y="1047470"/>
            <a:ext cx="3180947" cy="2714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9EAC88-3200-4486-B80A-19731F31A0F8}"/>
              </a:ext>
            </a:extLst>
          </p:cNvPr>
          <p:cNvSpPr txBox="1"/>
          <p:nvPr/>
        </p:nvSpPr>
        <p:spPr>
          <a:xfrm>
            <a:off x="6335526" y="4611055"/>
            <a:ext cx="224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ATMS Response in this region may be as high as -22.5 dB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2B4C25-33BC-400A-9818-E610D8321DD4}"/>
              </a:ext>
            </a:extLst>
          </p:cNvPr>
          <p:cNvCxnSpPr>
            <a:cxnSpLocks/>
          </p:cNvCxnSpPr>
          <p:nvPr/>
        </p:nvCxnSpPr>
        <p:spPr>
          <a:xfrm>
            <a:off x="5612788" y="5605444"/>
            <a:ext cx="2236078" cy="0"/>
          </a:xfrm>
          <a:prstGeom prst="line">
            <a:avLst/>
          </a:prstGeom>
          <a:ln w="28575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AB6897-F065-449E-9B0B-0C68A4FE0198}"/>
              </a:ext>
            </a:extLst>
          </p:cNvPr>
          <p:cNvCxnSpPr>
            <a:stCxn id="6" idx="2"/>
          </p:cNvCxnSpPr>
          <p:nvPr/>
        </p:nvCxnSpPr>
        <p:spPr>
          <a:xfrm flipH="1">
            <a:off x="7116417" y="5072720"/>
            <a:ext cx="342231" cy="4333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02B1CCBA-AD35-4652-A115-B481DFC935C1}"/>
              </a:ext>
            </a:extLst>
          </p:cNvPr>
          <p:cNvSpPr txBox="1">
            <a:spLocks/>
          </p:cNvSpPr>
          <p:nvPr/>
        </p:nvSpPr>
        <p:spPr>
          <a:xfrm>
            <a:off x="43729" y="4071130"/>
            <a:ext cx="3166610" cy="1895798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7525" indent="-22701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00100" indent="-176213" algn="l" defTabSz="457200" rtl="0" eaLnBrk="1" latinLnBrk="0" hangingPunct="1">
              <a:spcBef>
                <a:spcPct val="20000"/>
              </a:spcBef>
              <a:buSzPct val="130000"/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1738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§30.202: For fixed and base stations … the average power of the sum of all antenna elements is limited to an equivalent isotopically radiated power (EIRP) density of +75dBm/100 MHz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81E31-3FA2-4E3F-8111-95DD5B86D307}"/>
              </a:ext>
            </a:extLst>
          </p:cNvPr>
          <p:cNvCxnSpPr>
            <a:cxnSpLocks/>
          </p:cNvCxnSpPr>
          <p:nvPr/>
        </p:nvCxnSpPr>
        <p:spPr>
          <a:xfrm flipH="1">
            <a:off x="4735995" y="3757966"/>
            <a:ext cx="340216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362969-D021-4F64-8802-665DECB23E11}"/>
              </a:ext>
            </a:extLst>
          </p:cNvPr>
          <p:cNvCxnSpPr/>
          <p:nvPr/>
        </p:nvCxnSpPr>
        <p:spPr>
          <a:xfrm>
            <a:off x="6458782" y="3665210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FA453-C683-40C1-9063-CD423109B4C1}"/>
              </a:ext>
            </a:extLst>
          </p:cNvPr>
          <p:cNvCxnSpPr/>
          <p:nvPr/>
        </p:nvCxnSpPr>
        <p:spPr>
          <a:xfrm>
            <a:off x="6118123" y="3661304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50A66D-EF1B-4B21-9C40-9265B3A0556D}"/>
              </a:ext>
            </a:extLst>
          </p:cNvPr>
          <p:cNvCxnSpPr/>
          <p:nvPr/>
        </p:nvCxnSpPr>
        <p:spPr>
          <a:xfrm>
            <a:off x="5777464" y="3665566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B46007-F757-4D74-9668-ECF9EC1506B7}"/>
              </a:ext>
            </a:extLst>
          </p:cNvPr>
          <p:cNvCxnSpPr/>
          <p:nvPr/>
        </p:nvCxnSpPr>
        <p:spPr>
          <a:xfrm>
            <a:off x="5454731" y="3665561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521A1C-A959-443E-881E-748A3B6F1ACA}"/>
              </a:ext>
            </a:extLst>
          </p:cNvPr>
          <p:cNvCxnSpPr/>
          <p:nvPr/>
        </p:nvCxnSpPr>
        <p:spPr>
          <a:xfrm>
            <a:off x="5114072" y="3665559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12E106-6EF7-4273-A18C-C61DAAB2CC3E}"/>
              </a:ext>
            </a:extLst>
          </p:cNvPr>
          <p:cNvCxnSpPr/>
          <p:nvPr/>
        </p:nvCxnSpPr>
        <p:spPr>
          <a:xfrm>
            <a:off x="4773412" y="3665557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9E74BC-8E5F-4FCF-805E-DE0F4F5B0CF2}"/>
              </a:ext>
            </a:extLst>
          </p:cNvPr>
          <p:cNvCxnSpPr/>
          <p:nvPr/>
        </p:nvCxnSpPr>
        <p:spPr>
          <a:xfrm>
            <a:off x="6790478" y="3665207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D4BA66-5A61-43A1-B30D-A52608AFF0D5}"/>
              </a:ext>
            </a:extLst>
          </p:cNvPr>
          <p:cNvCxnSpPr/>
          <p:nvPr/>
        </p:nvCxnSpPr>
        <p:spPr>
          <a:xfrm>
            <a:off x="7113209" y="3665202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7362609-0B0D-432F-82A4-97A9430C5AA8}"/>
              </a:ext>
            </a:extLst>
          </p:cNvPr>
          <p:cNvCxnSpPr/>
          <p:nvPr/>
        </p:nvCxnSpPr>
        <p:spPr>
          <a:xfrm>
            <a:off x="7453868" y="3665198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8CD2D1-2538-45F9-AB55-4F17354610CD}"/>
              </a:ext>
            </a:extLst>
          </p:cNvPr>
          <p:cNvCxnSpPr/>
          <p:nvPr/>
        </p:nvCxnSpPr>
        <p:spPr>
          <a:xfrm>
            <a:off x="7794528" y="3665194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C0C833-4683-465A-A2AD-77DA4F460C2C}"/>
              </a:ext>
            </a:extLst>
          </p:cNvPr>
          <p:cNvCxnSpPr/>
          <p:nvPr/>
        </p:nvCxnSpPr>
        <p:spPr>
          <a:xfrm>
            <a:off x="8117261" y="3665193"/>
            <a:ext cx="0" cy="16917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282B8-3F80-438F-8208-B7888AFC443F}"/>
              </a:ext>
            </a:extLst>
          </p:cNvPr>
          <p:cNvCxnSpPr>
            <a:cxnSpLocks/>
          </p:cNvCxnSpPr>
          <p:nvPr/>
        </p:nvCxnSpPr>
        <p:spPr>
          <a:xfrm flipV="1">
            <a:off x="6046404" y="2233611"/>
            <a:ext cx="0" cy="120634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E454AF-3A66-4669-9D98-5312FF86A981}"/>
              </a:ext>
            </a:extLst>
          </p:cNvPr>
          <p:cNvCxnSpPr>
            <a:cxnSpLocks/>
          </p:cNvCxnSpPr>
          <p:nvPr/>
        </p:nvCxnSpPr>
        <p:spPr>
          <a:xfrm flipH="1">
            <a:off x="4773412" y="2260506"/>
            <a:ext cx="127299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9A57F5D-0BC0-4452-9C48-110FFB541ADF}"/>
              </a:ext>
            </a:extLst>
          </p:cNvPr>
          <p:cNvSpPr txBox="1"/>
          <p:nvPr/>
        </p:nvSpPr>
        <p:spPr>
          <a:xfrm>
            <a:off x="6363261" y="2683973"/>
            <a:ext cx="11144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–13dBm/MHz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60AE90-CFE5-4BEA-BB72-AF1F6E749124}"/>
              </a:ext>
            </a:extLst>
          </p:cNvPr>
          <p:cNvSpPr txBox="1"/>
          <p:nvPr/>
        </p:nvSpPr>
        <p:spPr>
          <a:xfrm>
            <a:off x="4392975" y="1830959"/>
            <a:ext cx="8377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–20dBW/ 200 MHz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FBAC24-9C8F-4D32-BCE5-3CD7FF2818A3}"/>
              </a:ext>
            </a:extLst>
          </p:cNvPr>
          <p:cNvSpPr/>
          <p:nvPr/>
        </p:nvSpPr>
        <p:spPr>
          <a:xfrm>
            <a:off x="4242419" y="2260505"/>
            <a:ext cx="1793351" cy="1493891"/>
          </a:xfrm>
          <a:prstGeom prst="rect">
            <a:avLst/>
          </a:prstGeom>
          <a:solidFill>
            <a:srgbClr val="FF0000">
              <a:alpha val="16000"/>
            </a:srgb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F0B19AA-A579-4E81-A687-F1207B51713E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6077807" y="2318194"/>
            <a:ext cx="285454" cy="5042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CBC9A16E-8F24-4BDC-B3AF-08544A403AAF}"/>
              </a:ext>
            </a:extLst>
          </p:cNvPr>
          <p:cNvSpPr/>
          <p:nvPr/>
        </p:nvSpPr>
        <p:spPr>
          <a:xfrm>
            <a:off x="6920464" y="1560117"/>
            <a:ext cx="1911588" cy="3268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Low OOBE waveform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6BEF6A2-41F2-40D7-8976-A5450EC270AF}"/>
              </a:ext>
            </a:extLst>
          </p:cNvPr>
          <p:cNvSpPr/>
          <p:nvPr/>
        </p:nvSpPr>
        <p:spPr>
          <a:xfrm>
            <a:off x="6970953" y="2035680"/>
            <a:ext cx="1992293" cy="32800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High OOBE Waveform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60801F-BF80-49D7-BD17-3009640B627F}"/>
              </a:ext>
            </a:extLst>
          </p:cNvPr>
          <p:cNvSpPr txBox="1"/>
          <p:nvPr/>
        </p:nvSpPr>
        <p:spPr>
          <a:xfrm>
            <a:off x="6225424" y="381378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24.3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DD9ABF-E2B9-4032-85C7-5A44FA880925}"/>
              </a:ext>
            </a:extLst>
          </p:cNvPr>
          <p:cNvSpPr txBox="1"/>
          <p:nvPr/>
        </p:nvSpPr>
        <p:spPr>
          <a:xfrm>
            <a:off x="4558518" y="3808603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23.8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5501E9-3262-4C85-A967-94113B372B14}"/>
              </a:ext>
            </a:extLst>
          </p:cNvPr>
          <p:cNvSpPr txBox="1"/>
          <p:nvPr/>
        </p:nvSpPr>
        <p:spPr>
          <a:xfrm>
            <a:off x="7901828" y="3813863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24.8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5C2F45-3C3B-4AC8-839D-B62C42EC31B9}"/>
              </a:ext>
            </a:extLst>
          </p:cNvPr>
          <p:cNvSpPr txBox="1"/>
          <p:nvPr/>
        </p:nvSpPr>
        <p:spPr>
          <a:xfrm>
            <a:off x="4034656" y="3780058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f(GHz)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8B2C56B-8211-4717-A37B-8A94C4C1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858" y="2299694"/>
            <a:ext cx="859515" cy="8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02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0C323A-434E-45EA-8B21-435664CB1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2" y="1292085"/>
            <a:ext cx="7361046" cy="44670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94A21-5193-42DF-BAF2-B046E49399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599" y="6165549"/>
            <a:ext cx="8570527" cy="464933"/>
          </a:xfrm>
        </p:spPr>
        <p:txBody>
          <a:bodyPr vert="horz" anchor="t"/>
          <a:lstStyle/>
          <a:p>
            <a:r>
              <a:rPr lang="en-US" dirty="0">
                <a:solidFill>
                  <a:srgbClr val="2E008B"/>
                </a:solidFill>
              </a:rPr>
              <a:t>Items in Pink Region Exceed Sensitivity Threshold of ATMS Sensor in 23-6-24 GHz and will interfere with passive sensing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429CC-8D1F-432E-8DC4-18DBC5C7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Channel 1 RFI Threshold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2C7606-A653-4642-838E-73A8B8352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EESS In-band power per 5G transmitter vs. density of transmitters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CF7D53-7825-4426-A56E-8D8B0D361886}"/>
              </a:ext>
            </a:extLst>
          </p:cNvPr>
          <p:cNvSpPr/>
          <p:nvPr/>
        </p:nvSpPr>
        <p:spPr>
          <a:xfrm>
            <a:off x="1015978" y="1954304"/>
            <a:ext cx="4598518" cy="1287871"/>
          </a:xfrm>
          <a:prstGeom prst="rect">
            <a:avLst/>
          </a:prstGeom>
          <a:solidFill>
            <a:srgbClr val="FF0000">
              <a:alpha val="16000"/>
            </a:srgb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EF7F3A-0576-48FC-ADBF-EC8F103594B4}"/>
              </a:ext>
            </a:extLst>
          </p:cNvPr>
          <p:cNvSpPr txBox="1"/>
          <p:nvPr/>
        </p:nvSpPr>
        <p:spPr>
          <a:xfrm>
            <a:off x="7549616" y="3592284"/>
            <a:ext cx="12495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CEPT rec.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19BFB-D658-4F23-ABFB-71C88FEC1731}"/>
              </a:ext>
            </a:extLst>
          </p:cNvPr>
          <p:cNvSpPr/>
          <p:nvPr/>
        </p:nvSpPr>
        <p:spPr>
          <a:xfrm>
            <a:off x="1015977" y="3242174"/>
            <a:ext cx="4598517" cy="286311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205B9C-C6CD-41D8-BBD7-8D0E443EAAA4}"/>
              </a:ext>
            </a:extLst>
          </p:cNvPr>
          <p:cNvSpPr txBox="1"/>
          <p:nvPr/>
        </p:nvSpPr>
        <p:spPr>
          <a:xfrm>
            <a:off x="7549615" y="2992071"/>
            <a:ext cx="125066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FCC prop.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55A0FA-8CA8-4A76-B47D-B29C936ABEFC}"/>
              </a:ext>
            </a:extLst>
          </p:cNvPr>
          <p:cNvSpPr txBox="1"/>
          <p:nvPr/>
        </p:nvSpPr>
        <p:spPr>
          <a:xfrm>
            <a:off x="7516958" y="3907883"/>
            <a:ext cx="11560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Original level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3196C1-45F0-4096-9476-B3E1B6308CD0}"/>
              </a:ext>
            </a:extLst>
          </p:cNvPr>
          <p:cNvSpPr txBox="1"/>
          <p:nvPr/>
        </p:nvSpPr>
        <p:spPr>
          <a:xfrm>
            <a:off x="7516958" y="4200661"/>
            <a:ext cx="156164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-52 to -57 </a:t>
            </a:r>
            <a:r>
              <a:rPr lang="en-US" sz="1200" dirty="0" err="1"/>
              <a:t>dBW</a:t>
            </a:r>
            <a:r>
              <a:rPr lang="en-US" sz="1200" dirty="0"/>
              <a:t> rec.</a:t>
            </a:r>
          </a:p>
          <a:p>
            <a:r>
              <a:rPr lang="en-US" sz="1200" dirty="0"/>
              <a:t>Interference-free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EE8CDD-DA6C-4EC2-B373-95BEB5337830}"/>
              </a:ext>
            </a:extLst>
          </p:cNvPr>
          <p:cNvSpPr/>
          <p:nvPr/>
        </p:nvSpPr>
        <p:spPr>
          <a:xfrm>
            <a:off x="7832016" y="5236752"/>
            <a:ext cx="882502" cy="268026"/>
          </a:xfrm>
          <a:prstGeom prst="rect">
            <a:avLst/>
          </a:prstGeom>
          <a:solidFill>
            <a:srgbClr val="FF0000">
              <a:alpha val="16000"/>
            </a:srgb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0.1*NEDT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F2BE23-070E-47BC-BFCF-A3B0011B6424}"/>
              </a:ext>
            </a:extLst>
          </p:cNvPr>
          <p:cNvSpPr/>
          <p:nvPr/>
        </p:nvSpPr>
        <p:spPr>
          <a:xfrm>
            <a:off x="7827525" y="5654579"/>
            <a:ext cx="882502" cy="268026"/>
          </a:xfrm>
          <a:prstGeom prst="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-166 </a:t>
            </a:r>
            <a:r>
              <a:rPr lang="en-US" sz="1200" b="1" dirty="0" err="1">
                <a:solidFill>
                  <a:schemeClr val="tx1"/>
                </a:solidFill>
              </a:rPr>
              <a:t>dBW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8AB1F-4F85-4F86-8373-1532A4FE7DF3}"/>
              </a:ext>
            </a:extLst>
          </p:cNvPr>
          <p:cNvSpPr txBox="1"/>
          <p:nvPr/>
        </p:nvSpPr>
        <p:spPr>
          <a:xfrm>
            <a:off x="7681843" y="4892756"/>
            <a:ext cx="1231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RFI Thresholds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447DB-AE7F-4E34-A80D-53105661E311}"/>
              </a:ext>
            </a:extLst>
          </p:cNvPr>
          <p:cNvSpPr/>
          <p:nvPr/>
        </p:nvSpPr>
        <p:spPr>
          <a:xfrm>
            <a:off x="7681843" y="4892756"/>
            <a:ext cx="1231876" cy="116269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4B674-C155-4742-9C51-57A2C6720C9E}"/>
              </a:ext>
            </a:extLst>
          </p:cNvPr>
          <p:cNvSpPr txBox="1"/>
          <p:nvPr/>
        </p:nvSpPr>
        <p:spPr>
          <a:xfrm>
            <a:off x="269632" y="5791199"/>
            <a:ext cx="75144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i="1" u="none" strike="noStrike" dirty="0">
                <a:solidFill>
                  <a:srgbClr val="2E008B"/>
                </a:solidFill>
                <a:latin typeface="Arial"/>
              </a:rPr>
              <a:t>RFI Threshold at 0.1*NEDT; Antenna characteristics: 30.4 </a:t>
            </a:r>
            <a:r>
              <a:rPr lang="en-US" sz="1200" b="1" i="1" u="none" strike="noStrike" dirty="0" err="1">
                <a:solidFill>
                  <a:srgbClr val="2E008B"/>
                </a:solidFill>
                <a:latin typeface="Arial"/>
              </a:rPr>
              <a:t>dBi</a:t>
            </a:r>
            <a:r>
              <a:rPr lang="en-US" sz="1200" b="1" i="1" u="none" strike="noStrike" dirty="0">
                <a:solidFill>
                  <a:srgbClr val="2E008B"/>
                </a:solidFill>
                <a:latin typeface="Arial"/>
              </a:rPr>
              <a:t> Gain, beam width = 5.2</a:t>
            </a:r>
            <a:r>
              <a:rPr lang="en-US" sz="1200" b="1" i="1" u="none" strike="noStrike" dirty="0">
                <a:solidFill>
                  <a:srgbClr val="2E008B"/>
                </a:solidFill>
                <a:latin typeface="Cambria"/>
              </a:rPr>
              <a:t>°</a:t>
            </a:r>
            <a:r>
              <a:rPr lang="en-US" sz="1200" b="1" i="1" u="none" strike="noStrike" dirty="0">
                <a:solidFill>
                  <a:srgbClr val="2E008B"/>
                </a:solidFill>
                <a:latin typeface="Arial"/>
              </a:rPr>
              <a:t> </a:t>
            </a:r>
            <a:r>
              <a:rPr lang="en-US" sz="1200" b="0" i="0" dirty="0">
                <a:latin typeface="Arial"/>
              </a:rPr>
              <a:t>​</a:t>
            </a:r>
            <a:endParaRPr lang="en-US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18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D0B5-D789-6441-9EBF-3FC163AC06E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The horizontal line labeled “0” represents the level at which interference would be harmful to a 23.8 GHz band passive sensor</a:t>
            </a:r>
          </a:p>
          <a:p>
            <a:r>
              <a:rPr lang="en-US" dirty="0"/>
              <a:t>Each of the colored lines crossing the chart at an angle represent the various protection limits levels that could be applied to 5G</a:t>
            </a:r>
          </a:p>
          <a:p>
            <a:r>
              <a:rPr lang="en-US" dirty="0"/>
              <a:t>The X-axis represents the uniform density of 5G transmitters (per </a:t>
            </a:r>
            <a:r>
              <a:rPr lang="en-US" dirty="0" err="1"/>
              <a:t>sqkm</a:t>
            </a:r>
            <a:r>
              <a:rPr lang="en-US" dirty="0"/>
              <a:t>) within the microwave sensor’s footprint -- starting with 1 at the left and 100 at the right within a given area</a:t>
            </a:r>
          </a:p>
          <a:p>
            <a:r>
              <a:rPr lang="en-US" dirty="0"/>
              <a:t>Note that the -47 </a:t>
            </a:r>
            <a:r>
              <a:rPr lang="en-US" dirty="0" err="1"/>
              <a:t>dBW</a:t>
            </a:r>
            <a:r>
              <a:rPr lang="en-US" dirty="0"/>
              <a:t> values will begin to cause RFI if 5G transmitter density reaches ~100 within a square kilometer</a:t>
            </a:r>
          </a:p>
          <a:p>
            <a:r>
              <a:rPr lang="en-US" dirty="0"/>
              <a:t>Reduced protection value proposals (-20 to -42dBW/200MHz) encounter the interference threshold with fewer and fewer transmitters.</a:t>
            </a:r>
          </a:p>
          <a:p>
            <a:r>
              <a:rPr lang="en-US" dirty="0"/>
              <a:t>Adjacent band emissions at the current -20 </a:t>
            </a:r>
            <a:r>
              <a:rPr lang="en-US" dirty="0" err="1"/>
              <a:t>dBW</a:t>
            </a:r>
            <a:r>
              <a:rPr lang="en-US" dirty="0"/>
              <a:t> value will cause interference at &lt; 1 emitter/</a:t>
            </a:r>
            <a:r>
              <a:rPr lang="en-US" dirty="0" err="1"/>
              <a:t>sqkm</a:t>
            </a:r>
            <a:r>
              <a:rPr lang="en-US" dirty="0"/>
              <a:t>(!)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A6C10-A8BA-B548-99A3-99AB00512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-47 dB values and below are more likely to protect passive sensing in this band from adjacent band radio frequency interference originating with dense urban 5G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4F6ED2-85BC-834F-8F72-98A5B63A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RFI Threshold Chart Mean?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E8A2C2-C398-F548-B85C-904D0486B2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Read The Chart As Follows:</a:t>
            </a:r>
          </a:p>
        </p:txBody>
      </p:sp>
    </p:spTree>
    <p:extLst>
      <p:ext uri="{BB962C8B-B14F-4D97-AF65-F5344CB8AC3E}">
        <p14:creationId xmlns:p14="http://schemas.microsoft.com/office/powerpoint/2010/main" val="393266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D3D75E-2670-47DE-8455-C7FDA293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Impacts of Extreme Weather and Natural Disasters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C29D3D-A761-42DE-8225-466845A753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599" y="1122876"/>
            <a:ext cx="8453761" cy="4798717"/>
          </a:xfrm>
        </p:spPr>
        <p:txBody>
          <a:bodyPr/>
          <a:lstStyle/>
          <a:p>
            <a:r>
              <a:rPr lang="en-US" dirty="0"/>
              <a:t>We understand better the economic value of 5G – but what about weather costs?</a:t>
            </a:r>
          </a:p>
          <a:p>
            <a:r>
              <a:rPr lang="en-US" dirty="0"/>
              <a:t>Extreme Weather in 2018 cost $160 billion USD [Munich Re]</a:t>
            </a:r>
          </a:p>
          <a:p>
            <a:r>
              <a:rPr lang="en-US" dirty="0"/>
              <a:t>2017 – 2018 was the costliest two-year period on record at $ 653 billion USD [Aon]</a:t>
            </a:r>
          </a:p>
          <a:p>
            <a:r>
              <a:rPr lang="en-US" dirty="0"/>
              <a:t>Adding in natural disasters for 2018, increases that figure to $ 235 billion USD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More than 10,000 people lost their lives to natural disasters in 2018</a:t>
            </a:r>
          </a:p>
          <a:p>
            <a:pPr marL="0" indent="0">
              <a:buNone/>
            </a:pPr>
            <a:r>
              <a:rPr lang="en-US" b="1" dirty="0"/>
              <a:t>A clear question is how would these facts be altered if the weather  forecasts and warnings were to be degraded due to passive band interference?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8429A-ADD2-4F5E-A509-6D5054909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440" y="3126643"/>
            <a:ext cx="3049256" cy="24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04928"/>
      </p:ext>
    </p:extLst>
  </p:cSld>
  <p:clrMapOvr>
    <a:masterClrMapping/>
  </p:clrMapOvr>
</p:sld>
</file>

<file path=ppt/theme/theme1.xml><?xml version="1.0" encoding="utf-8"?>
<a:theme xmlns:a="http://schemas.openxmlformats.org/drawingml/2006/main" name="1_Corporate Template">
  <a:themeElements>
    <a:clrScheme name="Aerospace New Colors">
      <a:dk1>
        <a:srgbClr val="000000"/>
      </a:dk1>
      <a:lt1>
        <a:sysClr val="window" lastClr="FFFFFF"/>
      </a:lt1>
      <a:dk2>
        <a:srgbClr val="6F6F70"/>
      </a:dk2>
      <a:lt2>
        <a:srgbClr val="2E008B"/>
      </a:lt2>
      <a:accent1>
        <a:srgbClr val="5E8AB4"/>
      </a:accent1>
      <a:accent2>
        <a:srgbClr val="9B7793"/>
      </a:accent2>
      <a:accent3>
        <a:srgbClr val="FF8F1C"/>
      </a:accent3>
      <a:accent4>
        <a:srgbClr val="FFC72C"/>
      </a:accent4>
      <a:accent5>
        <a:srgbClr val="4F868E"/>
      </a:accent5>
      <a:accent6>
        <a:srgbClr val="A4D65E"/>
      </a:accent6>
      <a:hlink>
        <a:srgbClr val="5E8AB4"/>
      </a:hlink>
      <a:folHlink>
        <a:srgbClr val="4F86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 Aerospace Template.potx" id="{631A7F84-5406-48A5-96F4-471DBDE1AC9C}" vid="{73D99323-DAFD-47DE-826E-7CE0DB2F5138}"/>
    </a:ext>
  </a:extLst>
</a:theme>
</file>

<file path=ppt/theme/theme2.xml><?xml version="1.0" encoding="utf-8"?>
<a:theme xmlns:a="http://schemas.openxmlformats.org/drawingml/2006/main" name="2_Corporate Template_Security Markings">
  <a:themeElements>
    <a:clrScheme name="Aerospace New Colors">
      <a:dk1>
        <a:srgbClr val="000000"/>
      </a:dk1>
      <a:lt1>
        <a:sysClr val="window" lastClr="FFFFFF"/>
      </a:lt1>
      <a:dk2>
        <a:srgbClr val="6F6F70"/>
      </a:dk2>
      <a:lt2>
        <a:srgbClr val="2E008B"/>
      </a:lt2>
      <a:accent1>
        <a:srgbClr val="5E8AB4"/>
      </a:accent1>
      <a:accent2>
        <a:srgbClr val="9B7793"/>
      </a:accent2>
      <a:accent3>
        <a:srgbClr val="FF8F1C"/>
      </a:accent3>
      <a:accent4>
        <a:srgbClr val="FFC72C"/>
      </a:accent4>
      <a:accent5>
        <a:srgbClr val="4F868E"/>
      </a:accent5>
      <a:accent6>
        <a:srgbClr val="A4D65E"/>
      </a:accent6>
      <a:hlink>
        <a:srgbClr val="5E8AB4"/>
      </a:hlink>
      <a:folHlink>
        <a:srgbClr val="4F86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 Aerospace Template.potx" id="{631A7F84-5406-48A5-96F4-471DBDE1AC9C}" vid="{AF611E3E-42AE-4B40-BC63-6813B8B6241A}"/>
    </a:ext>
  </a:extLst>
</a:theme>
</file>

<file path=ppt/theme/theme3.xml><?xml version="1.0" encoding="utf-8"?>
<a:theme xmlns:a="http://schemas.openxmlformats.org/drawingml/2006/main" name="3_Standard Title ">
  <a:themeElements>
    <a:clrScheme name="1">
      <a:dk1>
        <a:srgbClr val="000000"/>
      </a:dk1>
      <a:lt1>
        <a:srgbClr val="FFFFFF"/>
      </a:lt1>
      <a:dk2>
        <a:srgbClr val="6F6F6F"/>
      </a:dk2>
      <a:lt2>
        <a:srgbClr val="EEECE1"/>
      </a:lt2>
      <a:accent1>
        <a:srgbClr val="5E8AB3"/>
      </a:accent1>
      <a:accent2>
        <a:srgbClr val="9B7793"/>
      </a:accent2>
      <a:accent3>
        <a:srgbClr val="FF8F1C"/>
      </a:accent3>
      <a:accent4>
        <a:srgbClr val="FFC72C"/>
      </a:accent4>
      <a:accent5>
        <a:srgbClr val="4F868E"/>
      </a:accent5>
      <a:accent6>
        <a:srgbClr val="A3D65E"/>
      </a:accent6>
      <a:hlink>
        <a:srgbClr val="5E8AB3"/>
      </a:hlink>
      <a:folHlink>
        <a:srgbClr val="4F868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 Aerospace Template.potx" id="{631A7F84-5406-48A5-96F4-471DBDE1AC9C}" vid="{E5342506-1A4D-494C-B617-119D0BA91D0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47DCE231260D40B64765B8B62CCA36" ma:contentTypeVersion="5" ma:contentTypeDescription="Create a new document." ma:contentTypeScope="" ma:versionID="c8c855f4215041b056f92df7b4c7bfb4">
  <xsd:schema xmlns:xsd="http://www.w3.org/2001/XMLSchema" xmlns:xs="http://www.w3.org/2001/XMLSchema" xmlns:p="http://schemas.microsoft.com/office/2006/metadata/properties" xmlns:ns2="1b61945e-ea42-4939-992c-499712c4dde6" xmlns:ns3="1b57da1d-7a00-4ff2-b8bb-a5e2684365e0" xmlns:ns4="fdeb00fa-e4cc-4bb6-be86-462ead36f5cd" targetNamespace="http://schemas.microsoft.com/office/2006/metadata/properties" ma:root="true" ma:fieldsID="fee0a942ad76438bbe979d22ac15da2c" ns2:_="" ns3:_="" ns4:_="">
    <xsd:import namespace="1b61945e-ea42-4939-992c-499712c4dde6"/>
    <xsd:import namespace="1b57da1d-7a00-4ff2-b8bb-a5e2684365e0"/>
    <xsd:import namespace="fdeb00fa-e4cc-4bb6-be86-462ead36f5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1945e-ea42-4939-992c-499712c4dde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7da1d-7a00-4ff2-b8bb-a5e2684365e0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b00fa-e4cc-4bb6-be86-462ead36f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b57da1d-7a00-4ff2-b8bb-a5e2684365e0">JWVUQENKDCZD-538095150-80</_dlc_DocId>
    <_dlc_DocIdUrl xmlns="1b57da1d-7a00-4ff2-b8bb-a5e2684365e0">
      <Url>https://aerospacecloud.sharepoint.com/sites/corpcom/EC/GD/_layouts/15/DocIdRedir.aspx?ID=JWVUQENKDCZD-538095150-80</Url>
      <Description>JWVUQENKDCZD-538095150-80</Description>
    </_dlc_DocIdUrl>
  </documentManagement>
</p:properties>
</file>

<file path=customXml/itemProps1.xml><?xml version="1.0" encoding="utf-8"?>
<ds:datastoreItem xmlns:ds="http://schemas.openxmlformats.org/officeDocument/2006/customXml" ds:itemID="{AE6941D5-9B70-4FCF-8431-FD2C00B4DF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25CB27-96FA-46BC-8680-CBE309C05A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61945e-ea42-4939-992c-499712c4dde6"/>
    <ds:schemaRef ds:uri="1b57da1d-7a00-4ff2-b8bb-a5e2684365e0"/>
    <ds:schemaRef ds:uri="fdeb00fa-e4cc-4bb6-be86-462ead36f5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BD14BE-EE1D-45F5-A725-BD6C9F4DB96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561B769-D194-4AE7-9D3D-107ABC3B3746}">
  <ds:schemaRefs>
    <ds:schemaRef ds:uri="http://purl.org/dc/terms/"/>
    <ds:schemaRef ds:uri="1b57da1d-7a00-4ff2-b8bb-a5e2684365e0"/>
    <ds:schemaRef ds:uri="http://schemas.microsoft.com/office/2006/documentManagement/types"/>
    <ds:schemaRef ds:uri="http://purl.org/dc/dcmitype/"/>
    <ds:schemaRef ds:uri="fdeb00fa-e4cc-4bb6-be86-462ead36f5c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b61945e-ea42-4939-992c-499712c4dde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1_Corporate Template</Template>
  <TotalTime>43</TotalTime>
  <Words>715</Words>
  <Application>Microsoft Macintosh PowerPoint</Application>
  <PresentationFormat>On-screen Show (4:3)</PresentationFormat>
  <Paragraphs>94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Cambria</vt:lpstr>
      <vt:lpstr>1_Corporate Template</vt:lpstr>
      <vt:lpstr>2_Corporate Template_Security Markings</vt:lpstr>
      <vt:lpstr>3_Standard Title </vt:lpstr>
      <vt:lpstr>PowerPoint Presentation</vt:lpstr>
      <vt:lpstr>Scenarios without and with IMT-2020</vt:lpstr>
      <vt:lpstr>Proposed Sharing or Adjacent Band Scenarios</vt:lpstr>
      <vt:lpstr>International: ITU Studies Leading to WRC-19</vt:lpstr>
      <vt:lpstr>5G System Transmissions</vt:lpstr>
      <vt:lpstr>ATMS Channel 1 RFI Threshold</vt:lpstr>
      <vt:lpstr>What does the RFI Threshold Chart Mean?</vt:lpstr>
      <vt:lpstr>Economic Impacts of Extreme Weather and Natural Disasters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– 26 Point Arial</dc:title>
  <dc:subject/>
  <dc:creator>David G Lubar</dc:creator>
  <cp:keywords/>
  <dc:description/>
  <cp:lastModifiedBy>David G Lubar</cp:lastModifiedBy>
  <cp:revision>5</cp:revision>
  <cp:lastPrinted>2012-11-26T17:25:34Z</cp:lastPrinted>
  <dcterms:created xsi:type="dcterms:W3CDTF">2019-09-23T19:23:32Z</dcterms:created>
  <dcterms:modified xsi:type="dcterms:W3CDTF">2019-09-24T23:20:02Z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0x010100C047DCE231260D40B64765B8B62CCA36</vt:lpwstr>
  </property>
  <property fmtid="{D5CDD505-2E9C-101B-9397-08002B2CF9AE}" pid="3" name="_dlc_DocIdItemGuid">
    <vt:lpwstr>3e0631b3-22c0-4691-8d13-5bc58d0d3cfc</vt:lpwstr>
  </property>
</Properties>
</file>